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3.xml" ContentType="application/vnd.openxmlformats-officedocument.theme+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4.xml" ContentType="application/vnd.openxmlformats-officedocument.theme+xml"/>
  <Override PartName="/ppt/slideLayouts/slideLayout9.xml" ContentType="application/vnd.openxmlformats-officedocument.presentationml.slideLayout+xml"/>
  <Override PartName="/ppt/theme/theme5.xml" ContentType="application/vnd.openxmlformats-officedocument.theme+xml"/>
  <Override PartName="/ppt/slideLayouts/slideLayout10.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9" r:id="rId1"/>
    <p:sldMasterId id="2147483837" r:id="rId2"/>
    <p:sldMasterId id="2147483846" r:id="rId3"/>
    <p:sldMasterId id="2147483858" r:id="rId4"/>
    <p:sldMasterId id="2147483902" r:id="rId5"/>
    <p:sldMasterId id="2147483881" r:id="rId6"/>
  </p:sldMasterIdLst>
  <p:notesMasterIdLst>
    <p:notesMasterId r:id="rId36"/>
  </p:notesMasterIdLst>
  <p:handoutMasterIdLst>
    <p:handoutMasterId r:id="rId37"/>
  </p:handoutMasterIdLst>
  <p:sldIdLst>
    <p:sldId id="1779" r:id="rId7"/>
    <p:sldId id="739" r:id="rId8"/>
    <p:sldId id="1861" r:id="rId9"/>
    <p:sldId id="1843" r:id="rId10"/>
    <p:sldId id="1848" r:id="rId11"/>
    <p:sldId id="1844" r:id="rId12"/>
    <p:sldId id="1845" r:id="rId13"/>
    <p:sldId id="1846" r:id="rId14"/>
    <p:sldId id="1885" r:id="rId15"/>
    <p:sldId id="1871" r:id="rId16"/>
    <p:sldId id="1839" r:id="rId17"/>
    <p:sldId id="1883" r:id="rId18"/>
    <p:sldId id="1866" r:id="rId19"/>
    <p:sldId id="1875" r:id="rId20"/>
    <p:sldId id="1888" r:id="rId21"/>
    <p:sldId id="1884" r:id="rId22"/>
    <p:sldId id="1886" r:id="rId23"/>
    <p:sldId id="1873" r:id="rId24"/>
    <p:sldId id="1887" r:id="rId25"/>
    <p:sldId id="1862" r:id="rId26"/>
    <p:sldId id="1864" r:id="rId27"/>
    <p:sldId id="1863" r:id="rId28"/>
    <p:sldId id="1865" r:id="rId29"/>
    <p:sldId id="1867" r:id="rId30"/>
    <p:sldId id="1889" r:id="rId31"/>
    <p:sldId id="1892" r:id="rId32"/>
    <p:sldId id="1890" r:id="rId33"/>
    <p:sldId id="1891" r:id="rId34"/>
    <p:sldId id="680" r:id="rId35"/>
  </p:sldIdLst>
  <p:sldSz cx="12196763" cy="6858000"/>
  <p:notesSz cx="6805613" cy="9939338"/>
  <p:custDataLst>
    <p:tags r:id="rId38"/>
  </p:custDataLst>
  <p:defaultTex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609676" algn="l" rtl="0" fontAlgn="base">
      <a:spcBef>
        <a:spcPct val="0"/>
      </a:spcBef>
      <a:spcAft>
        <a:spcPct val="0"/>
      </a:spcAft>
      <a:defRPr kern="1200">
        <a:solidFill>
          <a:schemeClr val="tx1"/>
        </a:solidFill>
        <a:latin typeface="Calibri" pitchFamily="34" charset="0"/>
        <a:ea typeface="宋体" pitchFamily="2" charset="-122"/>
        <a:cs typeface="+mn-cs"/>
      </a:defRPr>
    </a:lvl2pPr>
    <a:lvl3pPr marL="1219352" algn="l" rtl="0" fontAlgn="base">
      <a:spcBef>
        <a:spcPct val="0"/>
      </a:spcBef>
      <a:spcAft>
        <a:spcPct val="0"/>
      </a:spcAft>
      <a:defRPr kern="1200">
        <a:solidFill>
          <a:schemeClr val="tx1"/>
        </a:solidFill>
        <a:latin typeface="Calibri" pitchFamily="34" charset="0"/>
        <a:ea typeface="宋体" pitchFamily="2" charset="-122"/>
        <a:cs typeface="+mn-cs"/>
      </a:defRPr>
    </a:lvl3pPr>
    <a:lvl4pPr marL="1829029" algn="l" rtl="0" fontAlgn="base">
      <a:spcBef>
        <a:spcPct val="0"/>
      </a:spcBef>
      <a:spcAft>
        <a:spcPct val="0"/>
      </a:spcAft>
      <a:defRPr kern="1200">
        <a:solidFill>
          <a:schemeClr val="tx1"/>
        </a:solidFill>
        <a:latin typeface="Calibri" pitchFamily="34" charset="0"/>
        <a:ea typeface="宋体" pitchFamily="2" charset="-122"/>
        <a:cs typeface="+mn-cs"/>
      </a:defRPr>
    </a:lvl4pPr>
    <a:lvl5pPr marL="2438705" algn="l" rtl="0" fontAlgn="base">
      <a:spcBef>
        <a:spcPct val="0"/>
      </a:spcBef>
      <a:spcAft>
        <a:spcPct val="0"/>
      </a:spcAft>
      <a:defRPr kern="1200">
        <a:solidFill>
          <a:schemeClr val="tx1"/>
        </a:solidFill>
        <a:latin typeface="Calibri" pitchFamily="34" charset="0"/>
        <a:ea typeface="宋体" pitchFamily="2" charset="-122"/>
        <a:cs typeface="+mn-cs"/>
      </a:defRPr>
    </a:lvl5pPr>
    <a:lvl6pPr marL="3048381" algn="l" defTabSz="1219352" rtl="0" eaLnBrk="1" latinLnBrk="0" hangingPunct="1">
      <a:defRPr kern="1200">
        <a:solidFill>
          <a:schemeClr val="tx1"/>
        </a:solidFill>
        <a:latin typeface="Calibri" pitchFamily="34" charset="0"/>
        <a:ea typeface="宋体" pitchFamily="2" charset="-122"/>
        <a:cs typeface="+mn-cs"/>
      </a:defRPr>
    </a:lvl6pPr>
    <a:lvl7pPr marL="3658057" algn="l" defTabSz="1219352" rtl="0" eaLnBrk="1" latinLnBrk="0" hangingPunct="1">
      <a:defRPr kern="1200">
        <a:solidFill>
          <a:schemeClr val="tx1"/>
        </a:solidFill>
        <a:latin typeface="Calibri" pitchFamily="34" charset="0"/>
        <a:ea typeface="宋体" pitchFamily="2" charset="-122"/>
        <a:cs typeface="+mn-cs"/>
      </a:defRPr>
    </a:lvl7pPr>
    <a:lvl8pPr marL="4267733" algn="l" defTabSz="1219352" rtl="0" eaLnBrk="1" latinLnBrk="0" hangingPunct="1">
      <a:defRPr kern="1200">
        <a:solidFill>
          <a:schemeClr val="tx1"/>
        </a:solidFill>
        <a:latin typeface="Calibri" pitchFamily="34" charset="0"/>
        <a:ea typeface="宋体" pitchFamily="2" charset="-122"/>
        <a:cs typeface="+mn-cs"/>
      </a:defRPr>
    </a:lvl8pPr>
    <a:lvl9pPr marL="4877410" algn="l" defTabSz="1219352" rtl="0" eaLnBrk="1" latinLnBrk="0" hangingPunct="1">
      <a:defRPr kern="1200">
        <a:solidFill>
          <a:schemeClr val="tx1"/>
        </a:solidFill>
        <a:latin typeface="Calibri" pitchFamily="34" charset="0"/>
        <a:ea typeface="宋体" pitchFamily="2" charset="-122"/>
        <a:cs typeface="+mn-cs"/>
      </a:defRPr>
    </a:lvl9pPr>
  </p:defaultTextStyle>
  <p:extLst>
    <p:ext uri="{EFAFB233-063F-42B5-8137-9DF3F51BA10A}">
      <p15:sldGuideLst xmlns:p15="http://schemas.microsoft.com/office/powerpoint/2012/main">
        <p15:guide id="1" orient="horz" pos="407" userDrawn="1">
          <p15:clr>
            <a:srgbClr val="A4A3A4"/>
          </p15:clr>
        </p15:guide>
        <p15:guide id="2" orient="horz" pos="708" userDrawn="1">
          <p15:clr>
            <a:srgbClr val="A4A3A4"/>
          </p15:clr>
        </p15:guide>
        <p15:guide id="3" orient="horz" pos="829" userDrawn="1">
          <p15:clr>
            <a:srgbClr val="A4A3A4"/>
          </p15:clr>
        </p15:guide>
        <p15:guide id="4" orient="horz" pos="2824" userDrawn="1">
          <p15:clr>
            <a:srgbClr val="A4A3A4"/>
          </p15:clr>
        </p15:guide>
        <p15:guide id="5" orient="horz" pos="3973" userDrawn="1">
          <p15:clr>
            <a:srgbClr val="A4A3A4"/>
          </p15:clr>
        </p15:guide>
        <p15:guide id="6" pos="7048" userDrawn="1">
          <p15:clr>
            <a:srgbClr val="A4A3A4"/>
          </p15:clr>
        </p15:guide>
        <p15:guide id="7" pos="635" userDrawn="1">
          <p15:clr>
            <a:srgbClr val="A4A3A4"/>
          </p15:clr>
        </p15:guide>
      </p15:sldGuideLst>
    </p:ext>
    <p:ext uri="{2D200454-40CA-4A62-9FC3-DE9A4176ACB9}">
      <p15:notesGuideLst xmlns:p15="http://schemas.microsoft.com/office/powerpoint/2012/main">
        <p15:guide id="1" orient="horz" pos="3131">
          <p15:clr>
            <a:srgbClr val="A4A3A4"/>
          </p15:clr>
        </p15:guide>
        <p15:guide id="2" pos="214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374154"/>
    <a:srgbClr val="00FA00"/>
    <a:srgbClr val="59595A"/>
    <a:srgbClr val="FFFFFF"/>
    <a:srgbClr val="6FC4F7"/>
    <a:srgbClr val="FFC000"/>
    <a:srgbClr val="F78898"/>
    <a:srgbClr val="34393C"/>
    <a:srgbClr val="384056"/>
    <a:srgbClr val="0078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0A1B5D5-9B99-4C35-A422-299274C87663}" styleName="中度样式 1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38B1855-1B75-4FBE-930C-398BA8C253C6}" styleName="主题样式 2 - 强调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AF606853-7671-496A-8E4F-DF71F8EC918B}" styleName="深色样式 1 - 强调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浅色样式 1 - 强调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浅色样式 1 - 强调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27102A9-8310-4765-A935-A1911B00CA55}" styleName="浅色样式 1 - 强调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F2DE63D5-997A-4646-A377-4702673A728D}" styleName="浅色样式 2 - 强调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8799B23B-EC83-4686-B30A-512413B5E67A}" styleName="浅色样式 3 - 强调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1FECB4D8-DB02-4DC6-A0A2-4F2EBAE1DC90}" styleName="中度样式 1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561" autoAdjust="0"/>
    <p:restoredTop sz="96291" autoAdjust="0"/>
  </p:normalViewPr>
  <p:slideViewPr>
    <p:cSldViewPr showGuides="1">
      <p:cViewPr varScale="1">
        <p:scale>
          <a:sx n="116" d="100"/>
          <a:sy n="116" d="100"/>
        </p:scale>
        <p:origin x="208" y="328"/>
      </p:cViewPr>
      <p:guideLst>
        <p:guide orient="horz" pos="407"/>
        <p:guide orient="horz" pos="708"/>
        <p:guide orient="horz" pos="829"/>
        <p:guide orient="horz" pos="2824"/>
        <p:guide orient="horz" pos="3973"/>
        <p:guide pos="7048"/>
        <p:guide pos="635"/>
      </p:guideLst>
    </p:cSldViewPr>
  </p:slideViewPr>
  <p:notesTextViewPr>
    <p:cViewPr>
      <p:scale>
        <a:sx n="1" d="1"/>
        <a:sy n="1" d="1"/>
      </p:scale>
      <p:origin x="0" y="0"/>
    </p:cViewPr>
  </p:notesTextViewPr>
  <p:sorterViewPr>
    <p:cViewPr>
      <p:scale>
        <a:sx n="100" d="100"/>
        <a:sy n="100" d="100"/>
      </p:scale>
      <p:origin x="0" y="0"/>
    </p:cViewPr>
  </p:sorterViewPr>
  <p:notesViewPr>
    <p:cSldViewPr showGuides="1">
      <p:cViewPr varScale="1">
        <p:scale>
          <a:sx n="88" d="100"/>
          <a:sy n="88" d="100"/>
        </p:scale>
        <p:origin x="3888" y="192"/>
      </p:cViewPr>
      <p:guideLst>
        <p:guide orient="horz" pos="3131"/>
        <p:guide pos="2144"/>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presProps" Target="presProps.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tableStyles" Target="tableStyles.xml"/><Relationship Id="rId7" Type="http://schemas.openxmlformats.org/officeDocument/2006/relationships/slide" Target="slides/slide1.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handoutMaster" Target="handoutMasters/handoutMaster1.xml"/><Relationship Id="rId40"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notesMaster" Target="notesMasters/notesMaster1.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8" Type="http://schemas.openxmlformats.org/officeDocument/2006/relationships/slide" Target="slides/slide2.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tags" Target="tags/tag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7330" name="Rectangle 2"/>
          <p:cNvSpPr>
            <a:spLocks noGrp="1" noChangeArrowheads="1"/>
          </p:cNvSpPr>
          <p:nvPr>
            <p:ph type="hdr" sz="quarter"/>
          </p:nvPr>
        </p:nvSpPr>
        <p:spPr bwMode="auto">
          <a:xfrm>
            <a:off x="0" y="0"/>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200">
                <a:ea typeface="宋体" pitchFamily="2" charset="-122"/>
              </a:defRPr>
            </a:lvl1pPr>
          </a:lstStyle>
          <a:p>
            <a:pPr>
              <a:defRPr/>
            </a:pPr>
            <a:endParaRPr lang="zh-CN" altLang="en-US"/>
          </a:p>
        </p:txBody>
      </p:sp>
      <p:sp>
        <p:nvSpPr>
          <p:cNvPr id="227332" name="Rectangle 4"/>
          <p:cNvSpPr>
            <a:spLocks noGrp="1" noChangeArrowheads="1"/>
          </p:cNvSpPr>
          <p:nvPr>
            <p:ph type="ftr" sz="quarter" idx="2"/>
          </p:nvPr>
        </p:nvSpPr>
        <p:spPr bwMode="auto">
          <a:xfrm>
            <a:off x="0"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0" hangingPunct="0">
              <a:defRPr sz="1200">
                <a:ea typeface="宋体" pitchFamily="2" charset="-122"/>
              </a:defRPr>
            </a:lvl1pPr>
          </a:lstStyle>
          <a:p>
            <a:pPr>
              <a:defRPr/>
            </a:pPr>
            <a:endParaRPr lang="en-US" altLang="zh-CN"/>
          </a:p>
        </p:txBody>
      </p:sp>
      <p:sp>
        <p:nvSpPr>
          <p:cNvPr id="227333" name="Rectangle 5"/>
          <p:cNvSpPr>
            <a:spLocks noGrp="1" noChangeArrowheads="1"/>
          </p:cNvSpPr>
          <p:nvPr>
            <p:ph type="sldNum" sz="quarter" idx="3"/>
          </p:nvPr>
        </p:nvSpPr>
        <p:spPr bwMode="auto">
          <a:xfrm>
            <a:off x="3854939"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0" hangingPunct="0">
              <a:defRPr sz="1200">
                <a:ea typeface="宋体" pitchFamily="2" charset="-122"/>
              </a:defRPr>
            </a:lvl1pPr>
          </a:lstStyle>
          <a:p>
            <a:pPr>
              <a:defRPr/>
            </a:pPr>
            <a:fld id="{4B569440-9C1A-4A13-B530-46C3A9E17375}" type="slidenum">
              <a:rPr lang="zh-CN" altLang="en-US"/>
              <a:pPr>
                <a:defRPr/>
              </a:pPr>
              <a:t>‹#›</a:t>
            </a:fld>
            <a:endParaRPr lang="en-US" altLang="zh-CN"/>
          </a:p>
        </p:txBody>
      </p:sp>
    </p:spTree>
    <p:extLst>
      <p:ext uri="{BB962C8B-B14F-4D97-AF65-F5344CB8AC3E}">
        <p14:creationId xmlns:p14="http://schemas.microsoft.com/office/powerpoint/2010/main" val="941739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9099" cy="496967"/>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54939" y="0"/>
            <a:ext cx="2949099" cy="496967"/>
          </a:xfrm>
          <a:prstGeom prst="rect">
            <a:avLst/>
          </a:prstGeom>
        </p:spPr>
        <p:txBody>
          <a:bodyPr vert="horz" lIns="91440" tIns="45720" rIns="91440" bIns="45720" rtlCol="0"/>
          <a:lstStyle>
            <a:lvl1pPr algn="r">
              <a:defRPr sz="1200"/>
            </a:lvl1pPr>
          </a:lstStyle>
          <a:p>
            <a:fld id="{C45443A1-D8F2-48CD-A659-3CEDBA8DF541}" type="datetimeFigureOut">
              <a:rPr lang="zh-CN" altLang="en-US" smtClean="0"/>
              <a:pPr/>
              <a:t>2022/11/23</a:t>
            </a:fld>
            <a:endParaRPr lang="zh-CN" altLang="en-US"/>
          </a:p>
        </p:txBody>
      </p:sp>
      <p:sp>
        <p:nvSpPr>
          <p:cNvPr id="4" name="幻灯片图像占位符 3"/>
          <p:cNvSpPr>
            <a:spLocks noGrp="1" noRot="1" noChangeAspect="1"/>
          </p:cNvSpPr>
          <p:nvPr>
            <p:ph type="sldImg" idx="2"/>
          </p:nvPr>
        </p:nvSpPr>
        <p:spPr>
          <a:xfrm>
            <a:off x="90488" y="746125"/>
            <a:ext cx="6624637" cy="3725863"/>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0562" y="4721186"/>
            <a:ext cx="5444490" cy="447270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440646"/>
            <a:ext cx="2949099" cy="49696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54939" y="9440646"/>
            <a:ext cx="2949099" cy="496967"/>
          </a:xfrm>
          <a:prstGeom prst="rect">
            <a:avLst/>
          </a:prstGeom>
        </p:spPr>
        <p:txBody>
          <a:bodyPr vert="horz" lIns="91440" tIns="45720" rIns="91440" bIns="45720" rtlCol="0" anchor="b"/>
          <a:lstStyle>
            <a:lvl1pPr algn="r">
              <a:defRPr sz="1200"/>
            </a:lvl1pPr>
          </a:lstStyle>
          <a:p>
            <a:fld id="{5DFA3554-790F-44C9-BFAE-3E6D5D7BE10A}" type="slidenum">
              <a:rPr lang="zh-CN" altLang="en-US" smtClean="0"/>
              <a:pPr/>
              <a:t>‹#›</a:t>
            </a:fld>
            <a:endParaRPr lang="zh-CN" altLang="en-US"/>
          </a:p>
        </p:txBody>
      </p:sp>
    </p:spTree>
    <p:extLst>
      <p:ext uri="{BB962C8B-B14F-4D97-AF65-F5344CB8AC3E}">
        <p14:creationId xmlns:p14="http://schemas.microsoft.com/office/powerpoint/2010/main" val="1407357595"/>
      </p:ext>
    </p:extLst>
  </p:cSld>
  <p:clrMap bg1="lt1" tx1="dk1" bg2="lt2" tx2="dk2" accent1="accent1" accent2="accent2" accent3="accent3" accent4="accent4" accent5="accent5" accent6="accent6" hlink="hlink" folHlink="folHlink"/>
  <p:notesStyle>
    <a:lvl1pPr marL="0" algn="l" defTabSz="1219352" rtl="0" eaLnBrk="1" latinLnBrk="0" hangingPunct="1">
      <a:defRPr sz="1600" kern="1200">
        <a:solidFill>
          <a:schemeClr val="tx1"/>
        </a:solidFill>
        <a:latin typeface="+mn-lt"/>
        <a:ea typeface="+mn-ea"/>
        <a:cs typeface="+mn-cs"/>
      </a:defRPr>
    </a:lvl1pPr>
    <a:lvl2pPr marL="609676" algn="l" defTabSz="1219352" rtl="0" eaLnBrk="1" latinLnBrk="0" hangingPunct="1">
      <a:defRPr sz="1600" kern="1200">
        <a:solidFill>
          <a:schemeClr val="tx1"/>
        </a:solidFill>
        <a:latin typeface="+mn-lt"/>
        <a:ea typeface="+mn-ea"/>
        <a:cs typeface="+mn-cs"/>
      </a:defRPr>
    </a:lvl2pPr>
    <a:lvl3pPr marL="1219352" algn="l" defTabSz="1219352" rtl="0" eaLnBrk="1" latinLnBrk="0" hangingPunct="1">
      <a:defRPr sz="1600" kern="1200">
        <a:solidFill>
          <a:schemeClr val="tx1"/>
        </a:solidFill>
        <a:latin typeface="+mn-lt"/>
        <a:ea typeface="+mn-ea"/>
        <a:cs typeface="+mn-cs"/>
      </a:defRPr>
    </a:lvl3pPr>
    <a:lvl4pPr marL="1829029" algn="l" defTabSz="1219352" rtl="0" eaLnBrk="1" latinLnBrk="0" hangingPunct="1">
      <a:defRPr sz="1600" kern="1200">
        <a:solidFill>
          <a:schemeClr val="tx1"/>
        </a:solidFill>
        <a:latin typeface="+mn-lt"/>
        <a:ea typeface="+mn-ea"/>
        <a:cs typeface="+mn-cs"/>
      </a:defRPr>
    </a:lvl4pPr>
    <a:lvl5pPr marL="2438705" algn="l" defTabSz="1219352" rtl="0" eaLnBrk="1" latinLnBrk="0" hangingPunct="1">
      <a:defRPr sz="1600" kern="1200">
        <a:solidFill>
          <a:schemeClr val="tx1"/>
        </a:solidFill>
        <a:latin typeface="+mn-lt"/>
        <a:ea typeface="+mn-ea"/>
        <a:cs typeface="+mn-cs"/>
      </a:defRPr>
    </a:lvl5pPr>
    <a:lvl6pPr marL="3048381" algn="l" defTabSz="1219352" rtl="0" eaLnBrk="1" latinLnBrk="0" hangingPunct="1">
      <a:defRPr sz="1600" kern="1200">
        <a:solidFill>
          <a:schemeClr val="tx1"/>
        </a:solidFill>
        <a:latin typeface="+mn-lt"/>
        <a:ea typeface="+mn-ea"/>
        <a:cs typeface="+mn-cs"/>
      </a:defRPr>
    </a:lvl6pPr>
    <a:lvl7pPr marL="3658057" algn="l" defTabSz="1219352" rtl="0" eaLnBrk="1" latinLnBrk="0" hangingPunct="1">
      <a:defRPr sz="1600" kern="1200">
        <a:solidFill>
          <a:schemeClr val="tx1"/>
        </a:solidFill>
        <a:latin typeface="+mn-lt"/>
        <a:ea typeface="+mn-ea"/>
        <a:cs typeface="+mn-cs"/>
      </a:defRPr>
    </a:lvl7pPr>
    <a:lvl8pPr marL="4267733" algn="l" defTabSz="1219352" rtl="0" eaLnBrk="1" latinLnBrk="0" hangingPunct="1">
      <a:defRPr sz="1600" kern="1200">
        <a:solidFill>
          <a:schemeClr val="tx1"/>
        </a:solidFill>
        <a:latin typeface="+mn-lt"/>
        <a:ea typeface="+mn-ea"/>
        <a:cs typeface="+mn-cs"/>
      </a:defRPr>
    </a:lvl8pPr>
    <a:lvl9pPr marL="4877410" algn="l" defTabSz="1219352"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5190CEF9-362C-4F6D-B9B0-1E4FED2139D6}" type="datetime8">
              <a:rPr lang="en-US" smtClean="0"/>
              <a:t>11/23/22 1:00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23360234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600" b="0" i="0" kern="1200" dirty="0">
                <a:solidFill>
                  <a:schemeClr val="tx1"/>
                </a:solidFill>
                <a:effectLst/>
                <a:latin typeface="+mn-lt"/>
                <a:ea typeface="+mn-ea"/>
                <a:cs typeface="+mn-cs"/>
              </a:rPr>
              <a:t>而大名鼎鼎的</a:t>
            </a:r>
            <a:r>
              <a:rPr lang="en-US" altLang="zh-CN" sz="1600" b="0" i="0" kern="1200" dirty="0">
                <a:solidFill>
                  <a:schemeClr val="tx1"/>
                </a:solidFill>
                <a:effectLst/>
                <a:latin typeface="+mn-lt"/>
                <a:ea typeface="+mn-ea"/>
                <a:cs typeface="+mn-cs"/>
              </a:rPr>
              <a:t>GCC</a:t>
            </a:r>
            <a:r>
              <a:rPr lang="zh-CN" altLang="en-US" sz="1600" b="0" i="0" kern="1200" dirty="0">
                <a:solidFill>
                  <a:schemeClr val="tx1"/>
                </a:solidFill>
                <a:effectLst/>
                <a:latin typeface="+mn-lt"/>
                <a:ea typeface="+mn-ea"/>
                <a:cs typeface="+mn-cs"/>
              </a:rPr>
              <a:t>编译器在设计的时候没有做好层次划分，导致很多数据在前端和后端耦合在了一起，所以</a:t>
            </a:r>
            <a:r>
              <a:rPr lang="en-US" altLang="zh-CN" sz="1600" b="0" i="0" kern="1200" dirty="0">
                <a:solidFill>
                  <a:schemeClr val="tx1"/>
                </a:solidFill>
                <a:effectLst/>
                <a:latin typeface="+mn-lt"/>
                <a:ea typeface="+mn-ea"/>
                <a:cs typeface="+mn-cs"/>
              </a:rPr>
              <a:t>GCC</a:t>
            </a:r>
            <a:r>
              <a:rPr lang="zh-CN" altLang="en-US" sz="1600" b="0" i="0" kern="1200" dirty="0">
                <a:solidFill>
                  <a:schemeClr val="tx1"/>
                </a:solidFill>
                <a:effectLst/>
                <a:latin typeface="+mn-lt"/>
                <a:ea typeface="+mn-ea"/>
                <a:cs typeface="+mn-cs"/>
              </a:rPr>
              <a:t>支持一种新的编程语言或新的目标架构特别困难。</a:t>
            </a:r>
          </a:p>
          <a:p>
            <a:br>
              <a:rPr lang="zh-CN" altLang="en-US" dirty="0"/>
            </a:br>
            <a:endParaRPr kumimoji="1" lang="zh-CN" altLang="en-US" dirty="0"/>
          </a:p>
        </p:txBody>
      </p:sp>
      <p:sp>
        <p:nvSpPr>
          <p:cNvPr id="4" name="灯片编号占位符 3"/>
          <p:cNvSpPr>
            <a:spLocks noGrp="1"/>
          </p:cNvSpPr>
          <p:nvPr>
            <p:ph type="sldNum" sz="quarter" idx="5"/>
          </p:nvPr>
        </p:nvSpPr>
        <p:spPr/>
        <p:txBody>
          <a:bodyPr/>
          <a:lstStyle/>
          <a:p>
            <a:fld id="{5DFA3554-790F-44C9-BFAE-3E6D5D7BE10A}" type="slidenum">
              <a:rPr lang="zh-CN" altLang="en-US" smtClean="0"/>
              <a:pPr/>
              <a:t>10</a:t>
            </a:fld>
            <a:endParaRPr lang="zh-CN" altLang="en-US"/>
          </a:p>
        </p:txBody>
      </p:sp>
    </p:spTree>
    <p:extLst>
      <p:ext uri="{BB962C8B-B14F-4D97-AF65-F5344CB8AC3E}">
        <p14:creationId xmlns:p14="http://schemas.microsoft.com/office/powerpoint/2010/main" val="12606519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5190CEF9-362C-4F6D-B9B0-1E4FED2139D6}" type="datetime8">
              <a:rPr lang="en-US" smtClean="0"/>
              <a:t>11/23/22 1:00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40372876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600" b="0" i="0" kern="1200" dirty="0">
                <a:solidFill>
                  <a:schemeClr val="tx1"/>
                </a:solidFill>
                <a:effectLst/>
                <a:latin typeface="+mn-lt"/>
                <a:ea typeface="+mn-ea"/>
                <a:cs typeface="+mn-cs"/>
              </a:rPr>
              <a:t>这种设计的好处就是，如果需要支持一种新的编程语言，那么只需要实现一个新的前端。</a:t>
            </a:r>
            <a:br>
              <a:rPr lang="zh-CN" altLang="en-US" dirty="0"/>
            </a:br>
            <a:r>
              <a:rPr lang="zh-CN" altLang="en-US" sz="1600" b="0" i="0" kern="1200" dirty="0">
                <a:solidFill>
                  <a:schemeClr val="tx1"/>
                </a:solidFill>
                <a:effectLst/>
                <a:latin typeface="+mn-lt"/>
                <a:ea typeface="+mn-ea"/>
                <a:cs typeface="+mn-cs"/>
              </a:rPr>
              <a:t>如果需要支持一种新的硬件设备，那么只需要实现一个新的后端。</a:t>
            </a:r>
            <a:endParaRPr lang="en-US" altLang="zh-CN" sz="1600" b="0" i="0" kern="1200" dirty="0">
              <a:solidFill>
                <a:schemeClr val="tx1"/>
              </a:solidFill>
              <a:effectLst/>
              <a:latin typeface="+mn-lt"/>
              <a:ea typeface="+mn-ea"/>
              <a:cs typeface="+mn-cs"/>
            </a:endParaRPr>
          </a:p>
          <a:p>
            <a:r>
              <a:rPr lang="zh-CN" altLang="en-US" sz="1600" b="0" i="0" kern="1200" dirty="0">
                <a:solidFill>
                  <a:schemeClr val="tx1"/>
                </a:solidFill>
                <a:effectLst/>
                <a:latin typeface="+mn-lt"/>
                <a:ea typeface="+mn-ea"/>
                <a:cs typeface="+mn-cs"/>
              </a:rPr>
              <a:t>优化阶段是一个通用的阶段，它针对的是同一的</a:t>
            </a:r>
            <a:r>
              <a:rPr lang="en-US" altLang="zh-CN" sz="1600" b="0" i="0" kern="1200" dirty="0">
                <a:solidFill>
                  <a:schemeClr val="tx1"/>
                </a:solidFill>
                <a:effectLst/>
                <a:latin typeface="+mn-lt"/>
                <a:ea typeface="+mn-ea"/>
                <a:cs typeface="+mn-cs"/>
              </a:rPr>
              <a:t>LLVM IR,</a:t>
            </a:r>
            <a:r>
              <a:rPr lang="zh-CN" altLang="en-US" sz="1600" b="0" i="0" kern="1200" dirty="0">
                <a:solidFill>
                  <a:schemeClr val="tx1"/>
                </a:solidFill>
                <a:effectLst/>
                <a:latin typeface="+mn-lt"/>
                <a:ea typeface="+mn-ea"/>
                <a:cs typeface="+mn-cs"/>
              </a:rPr>
              <a:t>不论是支持新的编程语言，还是支持新的硬件设备，都不需要对优化阶段做修改。</a:t>
            </a:r>
            <a:endParaRPr kumimoji="1" lang="zh-CN" altLang="en-US" dirty="0"/>
          </a:p>
        </p:txBody>
      </p:sp>
      <p:sp>
        <p:nvSpPr>
          <p:cNvPr id="4" name="灯片编号占位符 3"/>
          <p:cNvSpPr>
            <a:spLocks noGrp="1"/>
          </p:cNvSpPr>
          <p:nvPr>
            <p:ph type="sldNum" sz="quarter" idx="5"/>
          </p:nvPr>
        </p:nvSpPr>
        <p:spPr/>
        <p:txBody>
          <a:bodyPr/>
          <a:lstStyle/>
          <a:p>
            <a:fld id="{5DFA3554-790F-44C9-BFAE-3E6D5D7BE10A}" type="slidenum">
              <a:rPr lang="zh-CN" altLang="en-US" smtClean="0"/>
              <a:pPr/>
              <a:t>12</a:t>
            </a:fld>
            <a:endParaRPr lang="zh-CN" altLang="en-US"/>
          </a:p>
        </p:txBody>
      </p:sp>
    </p:spTree>
    <p:extLst>
      <p:ext uri="{BB962C8B-B14F-4D97-AF65-F5344CB8AC3E}">
        <p14:creationId xmlns:p14="http://schemas.microsoft.com/office/powerpoint/2010/main" val="34959879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600" b="0" i="0" kern="1200" dirty="0">
                <a:solidFill>
                  <a:schemeClr val="tx1"/>
                </a:solidFill>
                <a:effectLst/>
                <a:latin typeface="+mn-lt"/>
                <a:ea typeface="+mn-ea"/>
                <a:cs typeface="+mn-cs"/>
              </a:rPr>
              <a:t>而大名鼎鼎的</a:t>
            </a:r>
            <a:r>
              <a:rPr lang="en-US" altLang="zh-CN" sz="1600" b="0" i="0" kern="1200" dirty="0">
                <a:solidFill>
                  <a:schemeClr val="tx1"/>
                </a:solidFill>
                <a:effectLst/>
                <a:latin typeface="+mn-lt"/>
                <a:ea typeface="+mn-ea"/>
                <a:cs typeface="+mn-cs"/>
              </a:rPr>
              <a:t>GCC</a:t>
            </a:r>
            <a:r>
              <a:rPr lang="zh-CN" altLang="en-US" sz="1600" b="0" i="0" kern="1200" dirty="0">
                <a:solidFill>
                  <a:schemeClr val="tx1"/>
                </a:solidFill>
                <a:effectLst/>
                <a:latin typeface="+mn-lt"/>
                <a:ea typeface="+mn-ea"/>
                <a:cs typeface="+mn-cs"/>
              </a:rPr>
              <a:t>编译器在设计的时候没有做好层次划分，导致很多数据在前端和后端耦合在了一起，所以</a:t>
            </a:r>
            <a:r>
              <a:rPr lang="en-US" altLang="zh-CN" sz="1600" b="0" i="0" kern="1200" dirty="0">
                <a:solidFill>
                  <a:schemeClr val="tx1"/>
                </a:solidFill>
                <a:effectLst/>
                <a:latin typeface="+mn-lt"/>
                <a:ea typeface="+mn-ea"/>
                <a:cs typeface="+mn-cs"/>
              </a:rPr>
              <a:t>GCC</a:t>
            </a:r>
            <a:r>
              <a:rPr lang="zh-CN" altLang="en-US" sz="1600" b="0" i="0" kern="1200" dirty="0">
                <a:solidFill>
                  <a:schemeClr val="tx1"/>
                </a:solidFill>
                <a:effectLst/>
                <a:latin typeface="+mn-lt"/>
                <a:ea typeface="+mn-ea"/>
                <a:cs typeface="+mn-cs"/>
              </a:rPr>
              <a:t>支持一种新的编程语言或新的目标架构特别困难。</a:t>
            </a:r>
          </a:p>
        </p:txBody>
      </p:sp>
      <p:sp>
        <p:nvSpPr>
          <p:cNvPr id="4" name="灯片编号占位符 3"/>
          <p:cNvSpPr>
            <a:spLocks noGrp="1"/>
          </p:cNvSpPr>
          <p:nvPr>
            <p:ph type="sldNum" sz="quarter" idx="5"/>
          </p:nvPr>
        </p:nvSpPr>
        <p:spPr/>
        <p:txBody>
          <a:bodyPr/>
          <a:lstStyle/>
          <a:p>
            <a:fld id="{5DFA3554-790F-44C9-BFAE-3E6D5D7BE10A}" type="slidenum">
              <a:rPr lang="zh-CN" altLang="en-US" smtClean="0"/>
              <a:pPr/>
              <a:t>13</a:t>
            </a:fld>
            <a:endParaRPr lang="zh-CN" altLang="en-US"/>
          </a:p>
        </p:txBody>
      </p:sp>
    </p:spTree>
    <p:extLst>
      <p:ext uri="{BB962C8B-B14F-4D97-AF65-F5344CB8AC3E}">
        <p14:creationId xmlns:p14="http://schemas.microsoft.com/office/powerpoint/2010/main" val="33118102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600" b="0" i="0" kern="1200" dirty="0">
                <a:solidFill>
                  <a:schemeClr val="tx1"/>
                </a:solidFill>
                <a:effectLst/>
                <a:latin typeface="+mn-lt"/>
                <a:ea typeface="+mn-ea"/>
                <a:cs typeface="+mn-cs"/>
              </a:rPr>
              <a:t>而大名鼎鼎的</a:t>
            </a:r>
            <a:r>
              <a:rPr lang="en-US" altLang="zh-CN" sz="1600" b="0" i="0" kern="1200" dirty="0">
                <a:solidFill>
                  <a:schemeClr val="tx1"/>
                </a:solidFill>
                <a:effectLst/>
                <a:latin typeface="+mn-lt"/>
                <a:ea typeface="+mn-ea"/>
                <a:cs typeface="+mn-cs"/>
              </a:rPr>
              <a:t>GCC</a:t>
            </a:r>
            <a:r>
              <a:rPr lang="zh-CN" altLang="en-US" sz="1600" b="0" i="0" kern="1200" dirty="0">
                <a:solidFill>
                  <a:schemeClr val="tx1"/>
                </a:solidFill>
                <a:effectLst/>
                <a:latin typeface="+mn-lt"/>
                <a:ea typeface="+mn-ea"/>
                <a:cs typeface="+mn-cs"/>
              </a:rPr>
              <a:t>编译器在设计的时候没有做好层次划分，导致很多数据在前端和后端耦合在了一起，所以</a:t>
            </a:r>
            <a:r>
              <a:rPr lang="en-US" altLang="zh-CN" sz="1600" b="0" i="0" kern="1200" dirty="0">
                <a:solidFill>
                  <a:schemeClr val="tx1"/>
                </a:solidFill>
                <a:effectLst/>
                <a:latin typeface="+mn-lt"/>
                <a:ea typeface="+mn-ea"/>
                <a:cs typeface="+mn-cs"/>
              </a:rPr>
              <a:t>GCC</a:t>
            </a:r>
            <a:r>
              <a:rPr lang="zh-CN" altLang="en-US" sz="1600" b="0" i="0" kern="1200" dirty="0">
                <a:solidFill>
                  <a:schemeClr val="tx1"/>
                </a:solidFill>
                <a:effectLst/>
                <a:latin typeface="+mn-lt"/>
                <a:ea typeface="+mn-ea"/>
                <a:cs typeface="+mn-cs"/>
              </a:rPr>
              <a:t>支持一种新的编程语言或新的目标架构特别困难。</a:t>
            </a:r>
          </a:p>
        </p:txBody>
      </p:sp>
      <p:sp>
        <p:nvSpPr>
          <p:cNvPr id="4" name="灯片编号占位符 3"/>
          <p:cNvSpPr>
            <a:spLocks noGrp="1"/>
          </p:cNvSpPr>
          <p:nvPr>
            <p:ph type="sldNum" sz="quarter" idx="5"/>
          </p:nvPr>
        </p:nvSpPr>
        <p:spPr/>
        <p:txBody>
          <a:bodyPr/>
          <a:lstStyle/>
          <a:p>
            <a:fld id="{5DFA3554-790F-44C9-BFAE-3E6D5D7BE10A}" type="slidenum">
              <a:rPr lang="zh-CN" altLang="en-US" smtClean="0"/>
              <a:pPr/>
              <a:t>16</a:t>
            </a:fld>
            <a:endParaRPr lang="zh-CN" altLang="en-US"/>
          </a:p>
        </p:txBody>
      </p:sp>
    </p:spTree>
    <p:extLst>
      <p:ext uri="{BB962C8B-B14F-4D97-AF65-F5344CB8AC3E}">
        <p14:creationId xmlns:p14="http://schemas.microsoft.com/office/powerpoint/2010/main" val="15789562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编译速度快，</a:t>
            </a:r>
            <a:r>
              <a:rPr lang="en-US" altLang="zh-CN" dirty="0"/>
              <a:t>Debug</a:t>
            </a:r>
            <a:r>
              <a:rPr lang="zh-CN" altLang="en-US" dirty="0"/>
              <a:t>模式下，编译</a:t>
            </a:r>
            <a:r>
              <a:rPr lang="en-US" altLang="zh-CN" dirty="0"/>
              <a:t>OC</a:t>
            </a:r>
            <a:r>
              <a:rPr lang="zh-CN" altLang="en-US" dirty="0"/>
              <a:t>的速度是</a:t>
            </a:r>
            <a:r>
              <a:rPr lang="en-US" altLang="zh-CN" dirty="0"/>
              <a:t>GCC</a:t>
            </a:r>
            <a:r>
              <a:rPr lang="zh-CN" altLang="en-US" dirty="0"/>
              <a:t>的三倍</a:t>
            </a:r>
          </a:p>
          <a:p>
            <a:r>
              <a:rPr lang="en-US" altLang="zh-CN" dirty="0"/>
              <a:t>2.</a:t>
            </a:r>
            <a:r>
              <a:rPr lang="zh-CN" altLang="en-US" dirty="0"/>
              <a:t>占用内存小，</a:t>
            </a:r>
            <a:r>
              <a:rPr lang="en-US" altLang="zh-CN" dirty="0"/>
              <a:t>Clang</a:t>
            </a:r>
            <a:r>
              <a:rPr lang="zh-CN" altLang="en-US" dirty="0"/>
              <a:t>的生成的</a:t>
            </a:r>
            <a:r>
              <a:rPr lang="en-US" altLang="zh-CN" dirty="0"/>
              <a:t>AST</a:t>
            </a:r>
            <a:r>
              <a:rPr lang="zh-CN" altLang="en-US" dirty="0"/>
              <a:t>语法树占用内存是</a:t>
            </a:r>
            <a:r>
              <a:rPr lang="en-US" altLang="zh-CN" dirty="0"/>
              <a:t>GCC</a:t>
            </a:r>
            <a:r>
              <a:rPr lang="zh-CN" altLang="en-US" dirty="0"/>
              <a:t>的五分之一</a:t>
            </a:r>
          </a:p>
          <a:p>
            <a:r>
              <a:rPr lang="en-US" altLang="zh-CN" dirty="0"/>
              <a:t>3.</a:t>
            </a:r>
            <a:r>
              <a:rPr lang="zh-CN" altLang="en-US" dirty="0"/>
              <a:t>模块化设计，</a:t>
            </a:r>
            <a:r>
              <a:rPr lang="en-US" altLang="zh-CN" dirty="0"/>
              <a:t>Clang</a:t>
            </a:r>
            <a:r>
              <a:rPr lang="zh-CN" altLang="en-US" dirty="0"/>
              <a:t>基于库的模块化设计，易于</a:t>
            </a:r>
            <a:r>
              <a:rPr lang="en-US" altLang="zh-CN" dirty="0"/>
              <a:t>IDE</a:t>
            </a:r>
            <a:r>
              <a:rPr lang="zh-CN" altLang="en-US" dirty="0"/>
              <a:t>集成和重用</a:t>
            </a:r>
          </a:p>
          <a:p>
            <a:r>
              <a:rPr lang="en-US" altLang="zh-CN" dirty="0"/>
              <a:t>4.</a:t>
            </a:r>
            <a:r>
              <a:rPr lang="zh-CN" altLang="en-US" dirty="0"/>
              <a:t>诊断性可读性强，在编译过程中，</a:t>
            </a:r>
            <a:r>
              <a:rPr lang="en-US" altLang="zh-CN" dirty="0"/>
              <a:t>Clang</a:t>
            </a:r>
            <a:r>
              <a:rPr lang="zh-CN" altLang="en-US" dirty="0"/>
              <a:t>创建并保留了大量的详细元素，有利于调试</a:t>
            </a:r>
          </a:p>
          <a:p>
            <a:r>
              <a:rPr lang="en-US" altLang="zh-CN" dirty="0"/>
              <a:t>5.</a:t>
            </a:r>
            <a:r>
              <a:rPr lang="zh-CN" altLang="en-US" dirty="0"/>
              <a:t>设计清晰简单，容易理解，易于扩展增强</a:t>
            </a:r>
          </a:p>
        </p:txBody>
      </p:sp>
      <p:sp>
        <p:nvSpPr>
          <p:cNvPr id="4" name="灯片编号占位符 3"/>
          <p:cNvSpPr>
            <a:spLocks noGrp="1"/>
          </p:cNvSpPr>
          <p:nvPr>
            <p:ph type="sldNum" sz="quarter" idx="5"/>
          </p:nvPr>
        </p:nvSpPr>
        <p:spPr/>
        <p:txBody>
          <a:bodyPr/>
          <a:lstStyle/>
          <a:p>
            <a:fld id="{5DFA3554-790F-44C9-BFAE-3E6D5D7BE10A}" type="slidenum">
              <a:rPr lang="zh-CN" altLang="en-US" smtClean="0"/>
              <a:pPr/>
              <a:t>24</a:t>
            </a:fld>
            <a:endParaRPr lang="zh-CN" altLang="en-US"/>
          </a:p>
        </p:txBody>
      </p:sp>
    </p:spTree>
    <p:extLst>
      <p:ext uri="{BB962C8B-B14F-4D97-AF65-F5344CB8AC3E}">
        <p14:creationId xmlns:p14="http://schemas.microsoft.com/office/powerpoint/2010/main" val="33525771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15F9B1A9-CAEA-4E40-9659-3AAA2EAEEC3C}" type="slidenum">
              <a:rPr lang="en-US" altLang="zh-CN" smtClean="0">
                <a:solidFill>
                  <a:prstClr val="black"/>
                </a:solidFill>
              </a:rPr>
              <a:pPr/>
              <a:t>29</a:t>
            </a:fld>
            <a:endParaRPr lang="en-US" altLang="zh-CN">
              <a:solidFill>
                <a:prstClr val="black"/>
              </a:solidFill>
            </a:endParaRPr>
          </a:p>
        </p:txBody>
      </p:sp>
      <p:sp>
        <p:nvSpPr>
          <p:cNvPr id="76803" name="Rectangle 7"/>
          <p:cNvSpPr txBox="1">
            <a:spLocks noGrp="1" noChangeArrowheads="1"/>
          </p:cNvSpPr>
          <p:nvPr/>
        </p:nvSpPr>
        <p:spPr bwMode="auto">
          <a:xfrm>
            <a:off x="3855773" y="9441815"/>
            <a:ext cx="2949840" cy="497525"/>
          </a:xfrm>
          <a:prstGeom prst="rect">
            <a:avLst/>
          </a:prstGeom>
          <a:noFill/>
          <a:ln w="9525">
            <a:noFill/>
            <a:miter lim="800000"/>
            <a:headEnd/>
            <a:tailEnd/>
          </a:ln>
        </p:spPr>
        <p:txBody>
          <a:bodyPr lIns="93177" tIns="46589" rIns="93177" bIns="46589" anchor="b"/>
          <a:lstStyle/>
          <a:p>
            <a:pPr algn="r" defTabSz="931863" eaLnBrk="0" hangingPunct="0"/>
            <a:fld id="{BCC2ABD3-6192-4FC8-9429-95EBDAE7C5C1}" type="slidenum">
              <a:rPr lang="en-US" altLang="zh-CN" sz="1200">
                <a:solidFill>
                  <a:prstClr val="black"/>
                </a:solidFill>
                <a:ea typeface="MS PGothic" pitchFamily="34" charset="-128"/>
              </a:rPr>
              <a:pPr algn="r" defTabSz="931863" eaLnBrk="0" hangingPunct="0"/>
              <a:t>29</a:t>
            </a:fld>
            <a:endParaRPr lang="en-US" altLang="zh-CN" sz="1200">
              <a:solidFill>
                <a:prstClr val="black"/>
              </a:solidFill>
              <a:ea typeface="MS PGothic" pitchFamily="34" charset="-128"/>
            </a:endParaRPr>
          </a:p>
        </p:txBody>
      </p:sp>
      <p:sp>
        <p:nvSpPr>
          <p:cNvPr id="76804" name="Rectangle 2"/>
          <p:cNvSpPr>
            <a:spLocks noGrp="1" noRot="1" noChangeAspect="1" noChangeArrowheads="1" noTextEdit="1"/>
          </p:cNvSpPr>
          <p:nvPr>
            <p:ph type="sldImg"/>
          </p:nvPr>
        </p:nvSpPr>
        <p:spPr bwMode="auto">
          <a:xfrm>
            <a:off x="90488" y="746125"/>
            <a:ext cx="6624637" cy="3725863"/>
          </a:xfrm>
          <a:noFill/>
          <a:ln>
            <a:solidFill>
              <a:srgbClr val="000000"/>
            </a:solidFill>
            <a:miter lim="800000"/>
            <a:headEnd/>
            <a:tailEnd/>
          </a:ln>
        </p:spPr>
      </p:sp>
      <p:sp>
        <p:nvSpPr>
          <p:cNvPr id="103429" name="Rectangle 3"/>
          <p:cNvSpPr>
            <a:spLocks noGrp="1" noChangeArrowheads="1"/>
          </p:cNvSpPr>
          <p:nvPr>
            <p:ph type="body" idx="1"/>
          </p:nvPr>
        </p:nvSpPr>
        <p:spPr>
          <a:xfrm>
            <a:off x="907523" y="4722499"/>
            <a:ext cx="4990571" cy="4471351"/>
          </a:xfrm>
          <a:ln/>
        </p:spPr>
        <p:txBody>
          <a:bodyPr lIns="93177" tIns="46589" rIns="93177" bIns="46589"/>
          <a:lstStyle/>
          <a:p>
            <a:pPr eaLnBrk="1" fontAlgn="auto" hangingPunct="1">
              <a:spcBef>
                <a:spcPts val="0"/>
              </a:spcBef>
              <a:spcAft>
                <a:spcPts val="0"/>
              </a:spcAft>
              <a:defRPr/>
            </a:pPr>
            <a:endParaRPr lang="en-US" altLang="zh-CN" b="0" dirty="0"/>
          </a:p>
        </p:txBody>
      </p:sp>
    </p:spTree>
    <p:extLst>
      <p:ext uri="{BB962C8B-B14F-4D97-AF65-F5344CB8AC3E}">
        <p14:creationId xmlns:p14="http://schemas.microsoft.com/office/powerpoint/2010/main" val="40189897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标题 1"/>
          <p:cNvSpPr>
            <a:spLocks noGrp="1"/>
          </p:cNvSpPr>
          <p:nvPr>
            <p:ph type="title"/>
          </p:nvPr>
        </p:nvSpPr>
        <p:spPr>
          <a:xfrm>
            <a:off x="623635" y="2085266"/>
            <a:ext cx="8067034" cy="2207832"/>
          </a:xfrm>
          <a:prstGeom prst="rect">
            <a:avLst/>
          </a:prstGeom>
        </p:spPr>
        <p:txBody>
          <a:bodyPr anchor="ctr"/>
          <a:lstStyle>
            <a:lvl1pPr>
              <a:lnSpc>
                <a:spcPct val="100000"/>
              </a:lnSpc>
              <a:defRPr sz="9600">
                <a:solidFill>
                  <a:schemeClr val="tx1">
                    <a:lumMod val="75000"/>
                    <a:lumOff val="25000"/>
                  </a:schemeClr>
                </a:solidFill>
                <a:latin typeface="+mj-ea"/>
                <a:ea typeface="+mj-ea"/>
              </a:defRPr>
            </a:lvl1pPr>
          </a:lstStyle>
          <a:p>
            <a:r>
              <a:rPr lang="zh-CN" altLang="en-US" dirty="0"/>
              <a:t>单击此处编辑母版标题样式</a:t>
            </a:r>
          </a:p>
        </p:txBody>
      </p:sp>
      <p:sp>
        <p:nvSpPr>
          <p:cNvPr id="7" name="副标题 2"/>
          <p:cNvSpPr>
            <a:spLocks noGrp="1"/>
          </p:cNvSpPr>
          <p:nvPr>
            <p:ph type="subTitle" idx="11"/>
          </p:nvPr>
        </p:nvSpPr>
        <p:spPr>
          <a:xfrm>
            <a:off x="653178" y="4797152"/>
            <a:ext cx="5954987" cy="768086"/>
          </a:xfrm>
          <a:prstGeom prst="rect">
            <a:avLst/>
          </a:prstGeom>
        </p:spPr>
        <p:txBody>
          <a:bodyPr anchor="ctr"/>
          <a:lstStyle>
            <a:lvl1pPr marL="0" indent="0" algn="l" fontAlgn="t">
              <a:buNone/>
              <a:defRPr sz="2133" b="0">
                <a:solidFill>
                  <a:schemeClr val="tx1">
                    <a:lumMod val="75000"/>
                    <a:lumOff val="25000"/>
                  </a:schemeClr>
                </a:solidFill>
                <a:latin typeface="+mj-ea"/>
                <a:ea typeface="+mj-ea"/>
              </a:defRPr>
            </a:lvl1pPr>
            <a:lvl2pPr marL="609402" indent="0" algn="ctr">
              <a:buNone/>
              <a:defRPr>
                <a:solidFill>
                  <a:schemeClr val="tx1">
                    <a:tint val="75000"/>
                  </a:schemeClr>
                </a:solidFill>
              </a:defRPr>
            </a:lvl2pPr>
            <a:lvl3pPr marL="1218804" indent="0" algn="ctr">
              <a:buNone/>
              <a:defRPr>
                <a:solidFill>
                  <a:schemeClr val="tx1">
                    <a:tint val="75000"/>
                  </a:schemeClr>
                </a:solidFill>
              </a:defRPr>
            </a:lvl3pPr>
            <a:lvl4pPr marL="1828206" indent="0" algn="ctr">
              <a:buNone/>
              <a:defRPr>
                <a:solidFill>
                  <a:schemeClr val="tx1">
                    <a:tint val="75000"/>
                  </a:schemeClr>
                </a:solidFill>
              </a:defRPr>
            </a:lvl4pPr>
            <a:lvl5pPr marL="2437608" indent="0" algn="ctr">
              <a:buNone/>
              <a:defRPr>
                <a:solidFill>
                  <a:schemeClr val="tx1">
                    <a:tint val="75000"/>
                  </a:schemeClr>
                </a:solidFill>
              </a:defRPr>
            </a:lvl5pPr>
            <a:lvl6pPr marL="3047009" indent="0" algn="ctr">
              <a:buNone/>
              <a:defRPr>
                <a:solidFill>
                  <a:schemeClr val="tx1">
                    <a:tint val="75000"/>
                  </a:schemeClr>
                </a:solidFill>
              </a:defRPr>
            </a:lvl6pPr>
            <a:lvl7pPr marL="3656411" indent="0" algn="ctr">
              <a:buNone/>
              <a:defRPr>
                <a:solidFill>
                  <a:schemeClr val="tx1">
                    <a:tint val="75000"/>
                  </a:schemeClr>
                </a:solidFill>
              </a:defRPr>
            </a:lvl7pPr>
            <a:lvl8pPr marL="4265813" indent="0" algn="ctr">
              <a:buNone/>
              <a:defRPr>
                <a:solidFill>
                  <a:schemeClr val="tx1">
                    <a:tint val="75000"/>
                  </a:schemeClr>
                </a:solidFill>
              </a:defRPr>
            </a:lvl8pPr>
            <a:lvl9pPr marL="4875215" indent="0" algn="ctr">
              <a:buNone/>
              <a:defRPr>
                <a:solidFill>
                  <a:schemeClr val="tx1">
                    <a:tint val="75000"/>
                  </a:schemeClr>
                </a:solidFill>
              </a:defRPr>
            </a:lvl9pPr>
          </a:lstStyle>
          <a:p>
            <a:r>
              <a:rPr lang="zh-CN" altLang="en-US" dirty="0"/>
              <a:t>单击此处编辑母版副标题样式</a:t>
            </a:r>
            <a:endParaRPr lang="zh-CN" altLang="zh-CN" dirty="0"/>
          </a:p>
        </p:txBody>
      </p:sp>
    </p:spTree>
    <p:extLst>
      <p:ext uri="{BB962C8B-B14F-4D97-AF65-F5344CB8AC3E}">
        <p14:creationId xmlns:p14="http://schemas.microsoft.com/office/powerpoint/2010/main" val="619366543"/>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4" name="Rectangle 5"/>
          <p:cNvSpPr>
            <a:spLocks noChangeArrowheads="1"/>
          </p:cNvSpPr>
          <p:nvPr userDrawn="1"/>
        </p:nvSpPr>
        <p:spPr bwMode="auto">
          <a:xfrm>
            <a:off x="8493235" y="6504275"/>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Tree>
    <p:extLst>
      <p:ext uri="{BB962C8B-B14F-4D97-AF65-F5344CB8AC3E}">
        <p14:creationId xmlns:p14="http://schemas.microsoft.com/office/powerpoint/2010/main" val="4261775785"/>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10" name="标题 1"/>
          <p:cNvSpPr>
            <a:spLocks noGrp="1"/>
          </p:cNvSpPr>
          <p:nvPr>
            <p:ph type="ctrTitle"/>
          </p:nvPr>
        </p:nvSpPr>
        <p:spPr>
          <a:xfrm>
            <a:off x="239443" y="899614"/>
            <a:ext cx="6531276" cy="2387600"/>
          </a:xfrm>
          <a:prstGeom prst="rect">
            <a:avLst/>
          </a:prstGeom>
        </p:spPr>
        <p:txBody>
          <a:bodyPr anchor="ctr">
            <a:normAutofit/>
          </a:bodyPr>
          <a:lstStyle>
            <a:lvl1pPr algn="l">
              <a:defRPr>
                <a:latin typeface="微软雅黑" panose="020B0503020204020204" pitchFamily="34" charset="-122"/>
                <a:ea typeface="微软雅黑" panose="020B0503020204020204" pitchFamily="34" charset="-122"/>
              </a:defRPr>
            </a:lvl1pPr>
          </a:lstStyle>
          <a:p>
            <a:endParaRPr lang="en-US" sz="4798" dirty="0">
              <a:solidFill>
                <a:schemeClr val="bg1"/>
              </a:solidFill>
            </a:endParaRPr>
          </a:p>
        </p:txBody>
      </p:sp>
      <p:sp>
        <p:nvSpPr>
          <p:cNvPr id="11" name="副标题 2"/>
          <p:cNvSpPr>
            <a:spLocks noGrp="1"/>
          </p:cNvSpPr>
          <p:nvPr>
            <p:ph type="subTitle" idx="1"/>
          </p:nvPr>
        </p:nvSpPr>
        <p:spPr>
          <a:xfrm>
            <a:off x="239443" y="3429000"/>
            <a:ext cx="6531276" cy="885327"/>
          </a:xfrm>
          <a:prstGeom prst="rect">
            <a:avLst/>
          </a:prstGeom>
        </p:spPr>
        <p:txBody>
          <a:bodyPr anchor="ctr"/>
          <a:lstStyle>
            <a:lvl1pPr marL="0" indent="0" algn="l">
              <a:buNone/>
              <a:defRPr>
                <a:latin typeface="微软雅黑" panose="020B0503020204020204" pitchFamily="34" charset="-122"/>
                <a:ea typeface="微软雅黑" panose="020B0503020204020204" pitchFamily="34" charset="-122"/>
              </a:defRPr>
            </a:lvl1pPr>
          </a:lstStyle>
          <a:p>
            <a:endParaRPr lang="en-US" altLang="zh-CN" dirty="0">
              <a:solidFill>
                <a:schemeClr val="bg1"/>
              </a:solidFill>
            </a:endParaRPr>
          </a:p>
        </p:txBody>
      </p:sp>
    </p:spTree>
    <p:extLst>
      <p:ext uri="{BB962C8B-B14F-4D97-AF65-F5344CB8AC3E}">
        <p14:creationId xmlns:p14="http://schemas.microsoft.com/office/powerpoint/2010/main" val="153581731"/>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a:lnSpc>
                <a:spcPct val="12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2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2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32582728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73132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84784"/>
            <a:ext cx="10731328"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897912191"/>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a:lnSpc>
                <a:spcPct val="12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2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2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265044036"/>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5" y="679570"/>
            <a:ext cx="10963473" cy="589190"/>
          </a:xfrm>
          <a:prstGeom prst="rect">
            <a:avLst/>
          </a:prstGeom>
        </p:spPr>
        <p:txBody>
          <a:bodyPr/>
          <a:lstStyle>
            <a:lvl1pPr>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3" name="内容占位符 2"/>
          <p:cNvSpPr>
            <a:spLocks noGrp="1"/>
          </p:cNvSpPr>
          <p:nvPr>
            <p:ph sz="half" idx="1"/>
          </p:nvPr>
        </p:nvSpPr>
        <p:spPr>
          <a:xfrm>
            <a:off x="623635" y="1412776"/>
            <a:ext cx="10963473" cy="4608512"/>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771020153"/>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a:noFill/>
        </p:spPr>
        <p:txBody>
          <a:bodyPr/>
          <a:lstStyle>
            <a:lvl1pPr marL="239106" indent="-239106">
              <a:lnSpc>
                <a:spcPct val="12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2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2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844424178"/>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73132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84784"/>
            <a:ext cx="10731328"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517836051"/>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463546"/>
            <a:ext cx="10963473" cy="589190"/>
          </a:xfrm>
          <a:prstGeom prst="rect">
            <a:avLst/>
          </a:prstGeom>
        </p:spPr>
        <p:txBody>
          <a:bodyPr anchor="ctr"/>
          <a:lstStyle>
            <a:lvl1pPr>
              <a:defRPr sz="2800"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10" name="内容占位符 2"/>
          <p:cNvSpPr>
            <a:spLocks noGrp="1"/>
          </p:cNvSpPr>
          <p:nvPr>
            <p:ph sz="half" idx="1"/>
          </p:nvPr>
        </p:nvSpPr>
        <p:spPr>
          <a:xfrm>
            <a:off x="719684" y="1351536"/>
            <a:ext cx="10757396" cy="4525736"/>
          </a:xfrm>
          <a:prstGeom prst="rect">
            <a:avLst/>
          </a:prstGeom>
        </p:spPr>
        <p:txBody>
          <a:bodyPr/>
          <a:lstStyle>
            <a:lvl1pPr marL="239106" indent="-239106">
              <a:lnSpc>
                <a:spcPct val="150000"/>
              </a:lnSpc>
              <a:spcBef>
                <a:spcPts val="0"/>
              </a:spcBef>
              <a:buClr>
                <a:schemeClr val="accent2">
                  <a:lumMod val="90000"/>
                </a:schemeClr>
              </a:buClr>
              <a:defRPr sz="2000" b="0">
                <a:solidFill>
                  <a:schemeClr val="bg1"/>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00">
                <a:solidFill>
                  <a:schemeClr val="bg1"/>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400">
                <a:solidFill>
                  <a:schemeClr val="bg1"/>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140750755"/>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5" Type="http://schemas.openxmlformats.org/officeDocument/2006/relationships/hyperlink" Target="http://www.mindspore.cn/" TargetMode="External"/><Relationship Id="rId4" Type="http://schemas.openxmlformats.org/officeDocument/2006/relationships/hyperlink" Target="http://www.hiascend.com/" TargetMode="Externa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hyperlink" Target="http://www.mindspore.cn/" TargetMode="External"/><Relationship Id="rId2" Type="http://schemas.openxmlformats.org/officeDocument/2006/relationships/theme" Target="../theme/theme2.xml"/><Relationship Id="rId1" Type="http://schemas.openxmlformats.org/officeDocument/2006/relationships/slideLayout" Target="../slideLayouts/slideLayout2.xml"/><Relationship Id="rId6" Type="http://schemas.openxmlformats.org/officeDocument/2006/relationships/hyperlink" Target="http://www.hiascend.com/" TargetMode="External"/><Relationship Id="rId5" Type="http://schemas.openxmlformats.org/officeDocument/2006/relationships/image" Target="../media/image4.png"/><Relationship Id="rId4" Type="http://schemas.openxmlformats.org/officeDocument/2006/relationships/image" Target="../media/image3.png"/></Relationships>
</file>

<file path=ppt/slideMasters/_rels/slideMaster3.xml.rels><?xml version="1.0" encoding="UTF-8" standalone="yes"?>
<Relationships xmlns="http://schemas.openxmlformats.org/package/2006/relationships"><Relationship Id="rId8" Type="http://schemas.openxmlformats.org/officeDocument/2006/relationships/hyperlink" Target="http://www.mindspore.cn/" TargetMode="External"/><Relationship Id="rId3" Type="http://schemas.openxmlformats.org/officeDocument/2006/relationships/slideLayout" Target="../slideLayouts/slideLayout5.xml"/><Relationship Id="rId7" Type="http://schemas.openxmlformats.org/officeDocument/2006/relationships/hyperlink" Target="http://www.hiascend.com/" TargetMode="Externa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hyperlink" Target="http://www.mindspore.cn/" TargetMode="External"/><Relationship Id="rId5" Type="http://schemas.openxmlformats.org/officeDocument/2006/relationships/hyperlink" Target="http://www.hiascend.com/" TargetMode="External"/><Relationship Id="rId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3" Type="http://schemas.openxmlformats.org/officeDocument/2006/relationships/hyperlink" Target="http://www.hiascend.com/" TargetMode="External"/><Relationship Id="rId2" Type="http://schemas.openxmlformats.org/officeDocument/2006/relationships/theme" Target="../theme/theme5.xml"/><Relationship Id="rId1" Type="http://schemas.openxmlformats.org/officeDocument/2006/relationships/slideLayout" Target="../slideLayouts/slideLayout9.xml"/><Relationship Id="rId4" Type="http://schemas.openxmlformats.org/officeDocument/2006/relationships/hyperlink" Target="http://www.mindspore.cn/" TargetMode="Externa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hyperlink" Target="http://www.mindspore.cn/" TargetMode="External"/><Relationship Id="rId2" Type="http://schemas.openxmlformats.org/officeDocument/2006/relationships/theme" Target="../theme/theme6.xml"/><Relationship Id="rId1" Type="http://schemas.openxmlformats.org/officeDocument/2006/relationships/slideLayout" Target="../slideLayouts/slideLayout10.xml"/><Relationship Id="rId6" Type="http://schemas.openxmlformats.org/officeDocument/2006/relationships/hyperlink" Target="http://www.hiascend.com/" TargetMode="External"/><Relationship Id="rId5" Type="http://schemas.openxmlformats.org/officeDocument/2006/relationships/image" Target="../media/image7.png"/><Relationship Id="rId4" Type="http://schemas.openxmlformats.org/officeDocument/2006/relationships/image" Target="../media/image6.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Picture 6" descr="C:\Users\z00205060\Desktop\CP项目\规范类文件\新建文件夹\巴展视觉物料规范-18.jpg"/>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22299" y="1050"/>
            <a:ext cx="12196763" cy="6856951"/>
          </a:xfrm>
          <a:prstGeom prst="rect">
            <a:avLst/>
          </a:prstGeom>
          <a:noFill/>
        </p:spPr>
      </p:pic>
      <p:sp>
        <p:nvSpPr>
          <p:cNvPr id="166" name="TextBox 165"/>
          <p:cNvSpPr txBox="1"/>
          <p:nvPr userDrawn="1"/>
        </p:nvSpPr>
        <p:spPr>
          <a:xfrm>
            <a:off x="239443" y="6285801"/>
            <a:ext cx="4706361" cy="338426"/>
          </a:xfrm>
          <a:prstGeom prst="rect">
            <a:avLst/>
          </a:prstGeom>
          <a:noFill/>
        </p:spPr>
        <p:txBody>
          <a:bodyPr wrap="square" rtlCol="0">
            <a:spAutoFit/>
          </a:bodyPr>
          <a:lstStyle/>
          <a:p>
            <a:r>
              <a:rPr lang="en-US" altLang="zh-CN" sz="1599" dirty="0">
                <a:solidFill>
                  <a:srgbClr val="000000">
                    <a:lumMod val="50000"/>
                    <a:lumOff val="50000"/>
                  </a:srgbClr>
                </a:solidFill>
                <a:latin typeface="+mj-ea"/>
                <a:ea typeface="+mj-ea"/>
              </a:rPr>
              <a:t>Building a better connected world</a:t>
            </a:r>
            <a:endParaRPr lang="zh-CN" altLang="en-US" sz="1599" dirty="0">
              <a:solidFill>
                <a:srgbClr val="000000">
                  <a:lumMod val="50000"/>
                  <a:lumOff val="50000"/>
                </a:srgbClr>
              </a:solidFill>
              <a:latin typeface="+mj-ea"/>
              <a:ea typeface="+mj-ea"/>
            </a:endParaRPr>
          </a:p>
        </p:txBody>
      </p:sp>
      <p:sp>
        <p:nvSpPr>
          <p:cNvPr id="167" name="副标题 2"/>
          <p:cNvSpPr txBox="1">
            <a:spLocks/>
          </p:cNvSpPr>
          <p:nvPr userDrawn="1"/>
        </p:nvSpPr>
        <p:spPr bwMode="auto">
          <a:xfrm>
            <a:off x="9644112" y="6308431"/>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4">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5">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3450727918"/>
      </p:ext>
    </p:extLst>
  </p:cSld>
  <p:clrMap bg1="lt1" tx1="dk1" bg2="lt2" tx2="dk2" accent1="accent1" accent2="accent2" accent3="accent3" accent4="accent4" accent5="accent5" accent6="accent6" hlink="hlink" folHlink="folHlink"/>
  <p:sldLayoutIdLst>
    <p:sldLayoutId id="2147483830" r:id="rId1"/>
  </p:sldLayoutIdLst>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hf hdr="0" ftr="0" dt="0"/>
  <p:txStyles>
    <p:titleStyle>
      <a:lvl1pPr algn="l" rtl="0" eaLnBrk="1" fontAlgn="base" hangingPunct="1">
        <a:spcBef>
          <a:spcPct val="0"/>
        </a:spcBef>
        <a:spcAft>
          <a:spcPct val="0"/>
        </a:spcAft>
        <a:defRPr sz="4265" b="1">
          <a:solidFill>
            <a:schemeClr val="tx1"/>
          </a:solidFill>
          <a:latin typeface="黑体" pitchFamily="49" charset="-122"/>
          <a:ea typeface="黑体" pitchFamily="49" charset="-122"/>
          <a:cs typeface="+mj-cs"/>
        </a:defRPr>
      </a:lvl1pPr>
      <a:lvl2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2pPr>
      <a:lvl3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3pPr>
      <a:lvl4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4pPr>
      <a:lvl5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1" fontAlgn="base" hangingPunct="1">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1" fontAlgn="base" hangingPunct="1">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1" fontAlgn="base" hangingPunct="1">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1" fontAlgn="base" hangingPunct="1">
        <a:spcBef>
          <a:spcPct val="20000"/>
        </a:spcBef>
        <a:spcAft>
          <a:spcPct val="0"/>
        </a:spcAft>
        <a:buChar char="–"/>
        <a:defRPr sz="2133">
          <a:solidFill>
            <a:schemeClr val="tx1"/>
          </a:solidFill>
          <a:latin typeface="+mn-lt"/>
          <a:ea typeface="+mn-ea"/>
          <a:cs typeface="+mn-cs"/>
        </a:defRPr>
      </a:lvl4pPr>
      <a:lvl5pPr marL="2742308"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83" name="图片 82"/>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flipH="1">
            <a:off x="0" y="1810"/>
            <a:ext cx="12196763" cy="4792771"/>
          </a:xfrm>
          <a:prstGeom prst="rect">
            <a:avLst/>
          </a:prstGeom>
        </p:spPr>
      </p:pic>
      <p:sp>
        <p:nvSpPr>
          <p:cNvPr id="78" name="矩形 77"/>
          <p:cNvSpPr/>
          <p:nvPr userDrawn="1"/>
        </p:nvSpPr>
        <p:spPr bwMode="auto">
          <a:xfrm>
            <a:off x="-33880" y="4752404"/>
            <a:ext cx="12230643" cy="2842586"/>
          </a:xfrm>
          <a:prstGeom prst="rect">
            <a:avLst/>
          </a:prstGeom>
          <a:blipFill dpi="0" rotWithShape="1">
            <a:blip r:embed="rId4"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3077" name="Rectangle 15"/>
          <p:cNvSpPr>
            <a:spLocks noChangeArrowheads="1"/>
          </p:cNvSpPr>
          <p:nvPr/>
        </p:nvSpPr>
        <p:spPr bwMode="auto">
          <a:xfrm>
            <a:off x="-2604517" y="692151"/>
            <a:ext cx="2460528" cy="73613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英文标题</a:t>
            </a:r>
            <a:r>
              <a:rPr lang="en-US" altLang="zh-CN" sz="1466" dirty="0">
                <a:solidFill>
                  <a:srgbClr val="FFFFFF"/>
                </a:solidFill>
                <a:latin typeface="Calibri" charset="0"/>
                <a:ea typeface="宋体" charset="-122"/>
              </a:rPr>
              <a:t>:32-35pt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Medium</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中文标题</a:t>
            </a:r>
            <a:r>
              <a:rPr lang="en-US" altLang="zh-CN" sz="1466" dirty="0">
                <a:solidFill>
                  <a:srgbClr val="FFFFFF"/>
                </a:solidFill>
                <a:latin typeface="Calibri" charset="0"/>
                <a:ea typeface="宋体" charset="-122"/>
              </a:rPr>
              <a:t>:30-32pt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黑体</a:t>
            </a: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英文正文</a:t>
            </a:r>
            <a:r>
              <a:rPr lang="en-US" altLang="zh-CN" sz="1466" dirty="0">
                <a:solidFill>
                  <a:srgbClr val="FFFFFF"/>
                </a:solidFill>
                <a:latin typeface="Calibri" charset="0"/>
                <a:ea typeface="宋体" charset="-122"/>
              </a:rPr>
              <a:t>:20-22pt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 </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 :18pt  </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Regular</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中文正文</a:t>
            </a:r>
            <a:r>
              <a:rPr lang="en-US" altLang="zh-CN" sz="1466" dirty="0">
                <a:solidFill>
                  <a:srgbClr val="FFFFFF"/>
                </a:solidFill>
                <a:latin typeface="Calibri" charset="0"/>
                <a:ea typeface="宋体" charset="-122"/>
              </a:rPr>
              <a:t>:18-20pt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):18pt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细黑体</a:t>
            </a:r>
            <a:r>
              <a:rPr lang="zh-CN" altLang="en-US" sz="1466" b="1" dirty="0">
                <a:solidFill>
                  <a:srgbClr val="FFFFFF"/>
                </a:solidFill>
                <a:latin typeface="Arial" charset="0"/>
                <a:ea typeface="华文细黑" charset="-122"/>
              </a:rPr>
              <a:t> </a:t>
            </a:r>
          </a:p>
        </p:txBody>
      </p:sp>
      <p:sp>
        <p:nvSpPr>
          <p:cNvPr id="3081" name="Rectangle 17"/>
          <p:cNvSpPr>
            <a:spLocks noChangeArrowheads="1"/>
          </p:cNvSpPr>
          <p:nvPr/>
        </p:nvSpPr>
        <p:spPr bwMode="auto">
          <a:xfrm>
            <a:off x="12438159" y="3371842"/>
            <a:ext cx="1226029" cy="400051"/>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1862" tIns="60931" rIns="121862" bIns="60931" anchor="ctr">
            <a:spAutoFit/>
          </a:bodyPr>
          <a:lstStyle/>
          <a:p>
            <a:endParaRPr lang="zh-CN" altLang="en-US">
              <a:solidFill>
                <a:srgbClr val="000000"/>
              </a:solidFill>
              <a:latin typeface="Calibri" charset="0"/>
              <a:ea typeface="宋体" charset="-122"/>
            </a:endParaRPr>
          </a:p>
        </p:txBody>
      </p:sp>
      <p:grpSp>
        <p:nvGrpSpPr>
          <p:cNvPr id="2" name="Group 18"/>
          <p:cNvGrpSpPr>
            <a:grpSpLocks/>
          </p:cNvGrpSpPr>
          <p:nvPr/>
        </p:nvGrpSpPr>
        <p:grpSpPr bwMode="auto">
          <a:xfrm>
            <a:off x="12552504" y="3727418"/>
            <a:ext cx="986752" cy="182532"/>
            <a:chOff x="5893" y="2387"/>
            <a:chExt cx="466" cy="115"/>
          </a:xfrm>
        </p:grpSpPr>
        <p:sp>
          <p:nvSpPr>
            <p:cNvPr id="3143"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4"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5"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6"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 name="Group 23"/>
          <p:cNvGrpSpPr>
            <a:grpSpLocks/>
          </p:cNvGrpSpPr>
          <p:nvPr/>
        </p:nvGrpSpPr>
        <p:grpSpPr bwMode="auto">
          <a:xfrm>
            <a:off x="12552504" y="3943282"/>
            <a:ext cx="986752" cy="182532"/>
            <a:chOff x="5893" y="2523"/>
            <a:chExt cx="466" cy="115"/>
          </a:xfrm>
        </p:grpSpPr>
        <p:sp>
          <p:nvSpPr>
            <p:cNvPr id="3139"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0"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1"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2"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 name="Group 28"/>
          <p:cNvGrpSpPr>
            <a:grpSpLocks/>
          </p:cNvGrpSpPr>
          <p:nvPr/>
        </p:nvGrpSpPr>
        <p:grpSpPr bwMode="auto">
          <a:xfrm>
            <a:off x="12552504" y="4159146"/>
            <a:ext cx="986752" cy="182532"/>
            <a:chOff x="5893" y="2659"/>
            <a:chExt cx="466" cy="115"/>
          </a:xfrm>
        </p:grpSpPr>
        <p:sp>
          <p:nvSpPr>
            <p:cNvPr id="3135"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6"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7"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8"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 name="Group 33"/>
          <p:cNvGrpSpPr>
            <a:grpSpLocks/>
          </p:cNvGrpSpPr>
          <p:nvPr/>
        </p:nvGrpSpPr>
        <p:grpSpPr bwMode="auto">
          <a:xfrm>
            <a:off x="12552504" y="3511551"/>
            <a:ext cx="986752" cy="188882"/>
            <a:chOff x="5893" y="2251"/>
            <a:chExt cx="466" cy="119"/>
          </a:xfrm>
        </p:grpSpPr>
        <p:sp>
          <p:nvSpPr>
            <p:cNvPr id="3131"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2"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3"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4"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 name="Group 38"/>
          <p:cNvGrpSpPr>
            <a:grpSpLocks/>
          </p:cNvGrpSpPr>
          <p:nvPr/>
        </p:nvGrpSpPr>
        <p:grpSpPr bwMode="auto">
          <a:xfrm>
            <a:off x="12552504" y="4519449"/>
            <a:ext cx="986752" cy="182532"/>
            <a:chOff x="5893" y="2886"/>
            <a:chExt cx="466" cy="115"/>
          </a:xfrm>
        </p:grpSpPr>
        <p:sp>
          <p:nvSpPr>
            <p:cNvPr id="3127"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8"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9"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0"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 name="Group 43"/>
          <p:cNvGrpSpPr>
            <a:grpSpLocks/>
          </p:cNvGrpSpPr>
          <p:nvPr/>
        </p:nvGrpSpPr>
        <p:grpSpPr bwMode="auto">
          <a:xfrm>
            <a:off x="12552504" y="4735313"/>
            <a:ext cx="986752" cy="182532"/>
            <a:chOff x="5893" y="3022"/>
            <a:chExt cx="466" cy="115"/>
          </a:xfrm>
        </p:grpSpPr>
        <p:sp>
          <p:nvSpPr>
            <p:cNvPr id="3123"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4"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5"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6"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 name="Group 48"/>
          <p:cNvGrpSpPr>
            <a:grpSpLocks/>
          </p:cNvGrpSpPr>
          <p:nvPr/>
        </p:nvGrpSpPr>
        <p:grpSpPr bwMode="auto">
          <a:xfrm>
            <a:off x="12552504" y="4951179"/>
            <a:ext cx="986752" cy="182532"/>
            <a:chOff x="5893" y="3158"/>
            <a:chExt cx="466" cy="115"/>
          </a:xfrm>
        </p:grpSpPr>
        <p:sp>
          <p:nvSpPr>
            <p:cNvPr id="3119"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0"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1"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2"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 name="Group 53"/>
          <p:cNvGrpSpPr>
            <a:grpSpLocks/>
          </p:cNvGrpSpPr>
          <p:nvPr/>
        </p:nvGrpSpPr>
        <p:grpSpPr bwMode="auto">
          <a:xfrm>
            <a:off x="12552504" y="5311482"/>
            <a:ext cx="986752" cy="182532"/>
            <a:chOff x="5893" y="3385"/>
            <a:chExt cx="466" cy="115"/>
          </a:xfrm>
        </p:grpSpPr>
        <p:sp>
          <p:nvSpPr>
            <p:cNvPr id="3115"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6"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7"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8"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 name="Group 58"/>
          <p:cNvGrpSpPr>
            <a:grpSpLocks/>
          </p:cNvGrpSpPr>
          <p:nvPr/>
        </p:nvGrpSpPr>
        <p:grpSpPr bwMode="auto">
          <a:xfrm>
            <a:off x="12552504" y="5527346"/>
            <a:ext cx="986752" cy="182532"/>
            <a:chOff x="5893" y="3521"/>
            <a:chExt cx="466" cy="115"/>
          </a:xfrm>
        </p:grpSpPr>
        <p:sp>
          <p:nvSpPr>
            <p:cNvPr id="3111"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2"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3"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4"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 name="Group 63"/>
          <p:cNvGrpSpPr>
            <a:grpSpLocks/>
          </p:cNvGrpSpPr>
          <p:nvPr/>
        </p:nvGrpSpPr>
        <p:grpSpPr bwMode="auto">
          <a:xfrm>
            <a:off x="12552504" y="5743210"/>
            <a:ext cx="986752" cy="182532"/>
            <a:chOff x="5893" y="3657"/>
            <a:chExt cx="466" cy="115"/>
          </a:xfrm>
        </p:grpSpPr>
        <p:sp>
          <p:nvSpPr>
            <p:cNvPr id="3107"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8"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9"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0"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68"/>
          <p:cNvGrpSpPr>
            <a:grpSpLocks/>
          </p:cNvGrpSpPr>
          <p:nvPr/>
        </p:nvGrpSpPr>
        <p:grpSpPr bwMode="auto">
          <a:xfrm>
            <a:off x="12552504" y="6103513"/>
            <a:ext cx="986752" cy="182532"/>
            <a:chOff x="5893" y="3884"/>
            <a:chExt cx="466" cy="115"/>
          </a:xfrm>
        </p:grpSpPr>
        <p:sp>
          <p:nvSpPr>
            <p:cNvPr id="3103"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4"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5"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6"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73"/>
          <p:cNvGrpSpPr>
            <a:grpSpLocks/>
          </p:cNvGrpSpPr>
          <p:nvPr/>
        </p:nvGrpSpPr>
        <p:grpSpPr bwMode="auto">
          <a:xfrm>
            <a:off x="12552504" y="6328901"/>
            <a:ext cx="986752" cy="182532"/>
            <a:chOff x="5893" y="4026"/>
            <a:chExt cx="466" cy="115"/>
          </a:xfrm>
        </p:grpSpPr>
        <p:sp>
          <p:nvSpPr>
            <p:cNvPr id="3099"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0"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1"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2"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78"/>
          <p:cNvGrpSpPr>
            <a:grpSpLocks/>
          </p:cNvGrpSpPr>
          <p:nvPr/>
        </p:nvGrpSpPr>
        <p:grpSpPr bwMode="auto">
          <a:xfrm>
            <a:off x="12552504" y="6552703"/>
            <a:ext cx="986752" cy="182532"/>
            <a:chOff x="5893" y="4167"/>
            <a:chExt cx="466" cy="115"/>
          </a:xfrm>
        </p:grpSpPr>
        <p:sp>
          <p:nvSpPr>
            <p:cNvPr id="3095"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6"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7"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8"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3079" name="Rectangle 83"/>
          <p:cNvSpPr>
            <a:spLocks noChangeArrowheads="1"/>
          </p:cNvSpPr>
          <p:nvPr/>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建议同一页面内不超过四种颜色，以下是</a:t>
            </a:r>
            <a:r>
              <a:rPr lang="en-US" altLang="zh-CN" sz="1333" dirty="0">
                <a:solidFill>
                  <a:srgbClr val="FFFFFF"/>
                </a:solidFill>
                <a:latin typeface="微软雅黑" pitchFamily="34" charset="-122"/>
                <a:ea typeface="微软雅黑" pitchFamily="34" charset="-122"/>
              </a:rPr>
              <a:t>13</a:t>
            </a:r>
            <a:r>
              <a:rPr lang="zh-CN" altLang="en-US" sz="1333" dirty="0">
                <a:solidFill>
                  <a:srgbClr val="FFFFFF"/>
                </a:solidFill>
                <a:latin typeface="微软雅黑" pitchFamily="34" charset="-122"/>
                <a:ea typeface="微软雅黑" pitchFamily="34" charset="-122"/>
              </a:rPr>
              <a:t>组配色方案，同一页面内只选择一组使用。（仅供参考）</a:t>
            </a:r>
          </a:p>
        </p:txBody>
      </p:sp>
      <p:sp>
        <p:nvSpPr>
          <p:cNvPr id="3080" name="Rectangle 84"/>
          <p:cNvSpPr>
            <a:spLocks noChangeArrowheads="1"/>
          </p:cNvSpPr>
          <p:nvPr/>
        </p:nvSpPr>
        <p:spPr bwMode="auto">
          <a:xfrm>
            <a:off x="12340755" y="8468"/>
            <a:ext cx="1494950" cy="846317"/>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a:lnSpc>
                <a:spcPct val="120000"/>
              </a:lnSpc>
              <a:buClr>
                <a:srgbClr val="777777"/>
              </a:buClr>
              <a:buSzPct val="60000"/>
              <a:buFont typeface="Wingdings" charset="2"/>
              <a:buNone/>
            </a:pPr>
            <a:r>
              <a:rPr lang="zh-CN" altLang="en-US" sz="1333">
                <a:solidFill>
                  <a:srgbClr val="FFFFFF"/>
                </a:solidFill>
                <a:latin typeface="微软雅黑" pitchFamily="34" charset="-122"/>
                <a:ea typeface="微软雅黑" pitchFamily="34" charset="-122"/>
              </a:rPr>
              <a:t>客户或者合作伙伴的标志放在右上角</a:t>
            </a:r>
            <a:r>
              <a:rPr lang="en-US" altLang="zh-CN" sz="1333">
                <a:solidFill>
                  <a:srgbClr val="FFFFFF"/>
                </a:solidFill>
                <a:latin typeface="微软雅黑" pitchFamily="34" charset="-122"/>
                <a:ea typeface="微软雅黑" pitchFamily="34" charset="-122"/>
              </a:rPr>
              <a:t>.</a:t>
            </a:r>
            <a:endParaRPr lang="zh-CN" altLang="en-US" sz="1333">
              <a:solidFill>
                <a:srgbClr val="FFFFFF"/>
              </a:solidFill>
              <a:latin typeface="微软雅黑" pitchFamily="34" charset="-122"/>
              <a:ea typeface="微软雅黑" pitchFamily="34" charset="-122"/>
            </a:endParaRPr>
          </a:p>
        </p:txBody>
      </p:sp>
      <p:sp>
        <p:nvSpPr>
          <p:cNvPr id="77" name="副标题 2"/>
          <p:cNvSpPr txBox="1">
            <a:spLocks/>
          </p:cNvSpPr>
          <p:nvPr userDrawn="1"/>
        </p:nvSpPr>
        <p:spPr bwMode="auto">
          <a:xfrm>
            <a:off x="3664323" y="6347930"/>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&amp;</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MindSpore</a:t>
            </a:r>
          </a:p>
        </p:txBody>
      </p:sp>
      <p:pic>
        <p:nvPicPr>
          <p:cNvPr id="1026" name="Picture 2"/>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143395" y="6296150"/>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0" name="副标题 2">
            <a:extLst>
              <a:ext uri="{FF2B5EF4-FFF2-40B4-BE49-F238E27FC236}">
                <a16:creationId xmlns:a16="http://schemas.microsoft.com/office/drawing/2014/main" id="{A634CC0A-DFBC-A14F-BE2B-B5B3D2F6625A}"/>
              </a:ext>
            </a:extLst>
          </p:cNvPr>
          <p:cNvSpPr txBox="1">
            <a:spLocks/>
          </p:cNvSpPr>
          <p:nvPr userDrawn="1"/>
        </p:nvSpPr>
        <p:spPr bwMode="auto">
          <a:xfrm>
            <a:off x="9939205" y="6309320"/>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889" r:id="rId1"/>
  </p:sldLayoutIdLst>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8" name="矩形 77"/>
          <p:cNvSpPr/>
          <p:nvPr userDrawn="1"/>
        </p:nvSpPr>
        <p:spPr bwMode="auto">
          <a:xfrm>
            <a:off x="-33880" y="4752404"/>
            <a:ext cx="12230643" cy="2842586"/>
          </a:xfrm>
          <a:prstGeom prst="rect">
            <a:avLst/>
          </a:prstGeom>
          <a:blipFill dpi="0" rotWithShape="1">
            <a:blip r:embed="rId5"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3077" name="Rectangle 15"/>
          <p:cNvSpPr>
            <a:spLocks noChangeArrowheads="1"/>
          </p:cNvSpPr>
          <p:nvPr/>
        </p:nvSpPr>
        <p:spPr bwMode="auto">
          <a:xfrm>
            <a:off x="-2604517" y="692151"/>
            <a:ext cx="2460528" cy="73613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英文标题</a:t>
            </a:r>
            <a:r>
              <a:rPr lang="en-US" altLang="zh-CN" sz="1466" dirty="0">
                <a:solidFill>
                  <a:srgbClr val="FFFFFF"/>
                </a:solidFill>
                <a:latin typeface="Calibri" charset="0"/>
                <a:ea typeface="宋体" charset="-122"/>
              </a:rPr>
              <a:t>:32-35pt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Medium</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中文标题</a:t>
            </a:r>
            <a:r>
              <a:rPr lang="en-US" altLang="zh-CN" sz="1466" dirty="0">
                <a:solidFill>
                  <a:srgbClr val="FFFFFF"/>
                </a:solidFill>
                <a:latin typeface="Calibri" charset="0"/>
                <a:ea typeface="宋体" charset="-122"/>
              </a:rPr>
              <a:t>:30-32pt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黑体</a:t>
            </a: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英文正文</a:t>
            </a:r>
            <a:r>
              <a:rPr lang="en-US" altLang="zh-CN" sz="1466" dirty="0">
                <a:solidFill>
                  <a:srgbClr val="FFFFFF"/>
                </a:solidFill>
                <a:latin typeface="Calibri" charset="0"/>
                <a:ea typeface="宋体" charset="-122"/>
              </a:rPr>
              <a:t>:20-22pt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 </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 :18pt  </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Regular</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中文正文</a:t>
            </a:r>
            <a:r>
              <a:rPr lang="en-US" altLang="zh-CN" sz="1466" dirty="0">
                <a:solidFill>
                  <a:srgbClr val="FFFFFF"/>
                </a:solidFill>
                <a:latin typeface="Calibri" charset="0"/>
                <a:ea typeface="宋体" charset="-122"/>
              </a:rPr>
              <a:t>:18-20pt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):18pt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细黑体</a:t>
            </a:r>
            <a:r>
              <a:rPr lang="zh-CN" altLang="en-US" sz="1466" b="1" dirty="0">
                <a:solidFill>
                  <a:srgbClr val="FFFFFF"/>
                </a:solidFill>
                <a:latin typeface="Arial" charset="0"/>
                <a:ea typeface="华文细黑" charset="-122"/>
              </a:rPr>
              <a:t> </a:t>
            </a:r>
          </a:p>
        </p:txBody>
      </p:sp>
      <p:sp>
        <p:nvSpPr>
          <p:cNvPr id="3081" name="Rectangle 17"/>
          <p:cNvSpPr>
            <a:spLocks noChangeArrowheads="1"/>
          </p:cNvSpPr>
          <p:nvPr/>
        </p:nvSpPr>
        <p:spPr bwMode="auto">
          <a:xfrm>
            <a:off x="12438159" y="3371842"/>
            <a:ext cx="1226029" cy="400051"/>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1862" tIns="60931" rIns="121862" bIns="60931" anchor="ctr">
            <a:spAutoFit/>
          </a:bodyPr>
          <a:lstStyle/>
          <a:p>
            <a:endParaRPr lang="zh-CN" altLang="en-US">
              <a:solidFill>
                <a:srgbClr val="000000"/>
              </a:solidFill>
              <a:latin typeface="Calibri" charset="0"/>
              <a:ea typeface="宋体" charset="-122"/>
            </a:endParaRPr>
          </a:p>
        </p:txBody>
      </p:sp>
      <p:grpSp>
        <p:nvGrpSpPr>
          <p:cNvPr id="2" name="Group 18"/>
          <p:cNvGrpSpPr>
            <a:grpSpLocks/>
          </p:cNvGrpSpPr>
          <p:nvPr/>
        </p:nvGrpSpPr>
        <p:grpSpPr bwMode="auto">
          <a:xfrm>
            <a:off x="12552504" y="3727418"/>
            <a:ext cx="986752" cy="182532"/>
            <a:chOff x="5893" y="2387"/>
            <a:chExt cx="466" cy="115"/>
          </a:xfrm>
        </p:grpSpPr>
        <p:sp>
          <p:nvSpPr>
            <p:cNvPr id="3143"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4"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5"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6"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 name="Group 23"/>
          <p:cNvGrpSpPr>
            <a:grpSpLocks/>
          </p:cNvGrpSpPr>
          <p:nvPr/>
        </p:nvGrpSpPr>
        <p:grpSpPr bwMode="auto">
          <a:xfrm>
            <a:off x="12552504" y="3943282"/>
            <a:ext cx="986752" cy="182532"/>
            <a:chOff x="5893" y="2523"/>
            <a:chExt cx="466" cy="115"/>
          </a:xfrm>
        </p:grpSpPr>
        <p:sp>
          <p:nvSpPr>
            <p:cNvPr id="3139"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0"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1"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2"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 name="Group 28"/>
          <p:cNvGrpSpPr>
            <a:grpSpLocks/>
          </p:cNvGrpSpPr>
          <p:nvPr/>
        </p:nvGrpSpPr>
        <p:grpSpPr bwMode="auto">
          <a:xfrm>
            <a:off x="12552504" y="4159146"/>
            <a:ext cx="986752" cy="182532"/>
            <a:chOff x="5893" y="2659"/>
            <a:chExt cx="466" cy="115"/>
          </a:xfrm>
        </p:grpSpPr>
        <p:sp>
          <p:nvSpPr>
            <p:cNvPr id="3135"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6"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7"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8"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 name="Group 33"/>
          <p:cNvGrpSpPr>
            <a:grpSpLocks/>
          </p:cNvGrpSpPr>
          <p:nvPr/>
        </p:nvGrpSpPr>
        <p:grpSpPr bwMode="auto">
          <a:xfrm>
            <a:off x="12552504" y="3511551"/>
            <a:ext cx="986752" cy="188882"/>
            <a:chOff x="5893" y="2251"/>
            <a:chExt cx="466" cy="119"/>
          </a:xfrm>
        </p:grpSpPr>
        <p:sp>
          <p:nvSpPr>
            <p:cNvPr id="3131"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2"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3"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4"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 name="Group 38"/>
          <p:cNvGrpSpPr>
            <a:grpSpLocks/>
          </p:cNvGrpSpPr>
          <p:nvPr/>
        </p:nvGrpSpPr>
        <p:grpSpPr bwMode="auto">
          <a:xfrm>
            <a:off x="12552504" y="4519449"/>
            <a:ext cx="986752" cy="182532"/>
            <a:chOff x="5893" y="2886"/>
            <a:chExt cx="466" cy="115"/>
          </a:xfrm>
        </p:grpSpPr>
        <p:sp>
          <p:nvSpPr>
            <p:cNvPr id="3127"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8"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9"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0"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 name="Group 43"/>
          <p:cNvGrpSpPr>
            <a:grpSpLocks/>
          </p:cNvGrpSpPr>
          <p:nvPr/>
        </p:nvGrpSpPr>
        <p:grpSpPr bwMode="auto">
          <a:xfrm>
            <a:off x="12552504" y="4735313"/>
            <a:ext cx="986752" cy="182532"/>
            <a:chOff x="5893" y="3022"/>
            <a:chExt cx="466" cy="115"/>
          </a:xfrm>
        </p:grpSpPr>
        <p:sp>
          <p:nvSpPr>
            <p:cNvPr id="3123"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4"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5"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6"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 name="Group 48"/>
          <p:cNvGrpSpPr>
            <a:grpSpLocks/>
          </p:cNvGrpSpPr>
          <p:nvPr/>
        </p:nvGrpSpPr>
        <p:grpSpPr bwMode="auto">
          <a:xfrm>
            <a:off x="12552504" y="4951179"/>
            <a:ext cx="986752" cy="182532"/>
            <a:chOff x="5893" y="3158"/>
            <a:chExt cx="466" cy="115"/>
          </a:xfrm>
        </p:grpSpPr>
        <p:sp>
          <p:nvSpPr>
            <p:cNvPr id="3119"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0"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1"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2"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 name="Group 53"/>
          <p:cNvGrpSpPr>
            <a:grpSpLocks/>
          </p:cNvGrpSpPr>
          <p:nvPr/>
        </p:nvGrpSpPr>
        <p:grpSpPr bwMode="auto">
          <a:xfrm>
            <a:off x="12552504" y="5311482"/>
            <a:ext cx="986752" cy="182532"/>
            <a:chOff x="5893" y="3385"/>
            <a:chExt cx="466" cy="115"/>
          </a:xfrm>
        </p:grpSpPr>
        <p:sp>
          <p:nvSpPr>
            <p:cNvPr id="3115"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6"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7"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8"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 name="Group 58"/>
          <p:cNvGrpSpPr>
            <a:grpSpLocks/>
          </p:cNvGrpSpPr>
          <p:nvPr/>
        </p:nvGrpSpPr>
        <p:grpSpPr bwMode="auto">
          <a:xfrm>
            <a:off x="12552504" y="5527346"/>
            <a:ext cx="986752" cy="182532"/>
            <a:chOff x="5893" y="3521"/>
            <a:chExt cx="466" cy="115"/>
          </a:xfrm>
        </p:grpSpPr>
        <p:sp>
          <p:nvSpPr>
            <p:cNvPr id="3111"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2"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3"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4"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 name="Group 63"/>
          <p:cNvGrpSpPr>
            <a:grpSpLocks/>
          </p:cNvGrpSpPr>
          <p:nvPr/>
        </p:nvGrpSpPr>
        <p:grpSpPr bwMode="auto">
          <a:xfrm>
            <a:off x="12552504" y="5743210"/>
            <a:ext cx="986752" cy="182532"/>
            <a:chOff x="5893" y="3657"/>
            <a:chExt cx="466" cy="115"/>
          </a:xfrm>
        </p:grpSpPr>
        <p:sp>
          <p:nvSpPr>
            <p:cNvPr id="3107"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8"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9"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0"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68"/>
          <p:cNvGrpSpPr>
            <a:grpSpLocks/>
          </p:cNvGrpSpPr>
          <p:nvPr/>
        </p:nvGrpSpPr>
        <p:grpSpPr bwMode="auto">
          <a:xfrm>
            <a:off x="12552504" y="6103513"/>
            <a:ext cx="986752" cy="182532"/>
            <a:chOff x="5893" y="3884"/>
            <a:chExt cx="466" cy="115"/>
          </a:xfrm>
        </p:grpSpPr>
        <p:sp>
          <p:nvSpPr>
            <p:cNvPr id="3103"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4"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5"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6"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73"/>
          <p:cNvGrpSpPr>
            <a:grpSpLocks/>
          </p:cNvGrpSpPr>
          <p:nvPr/>
        </p:nvGrpSpPr>
        <p:grpSpPr bwMode="auto">
          <a:xfrm>
            <a:off x="12552504" y="6328901"/>
            <a:ext cx="986752" cy="182532"/>
            <a:chOff x="5893" y="4026"/>
            <a:chExt cx="466" cy="115"/>
          </a:xfrm>
        </p:grpSpPr>
        <p:sp>
          <p:nvSpPr>
            <p:cNvPr id="3099"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0"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1"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2"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78"/>
          <p:cNvGrpSpPr>
            <a:grpSpLocks/>
          </p:cNvGrpSpPr>
          <p:nvPr/>
        </p:nvGrpSpPr>
        <p:grpSpPr bwMode="auto">
          <a:xfrm>
            <a:off x="12552504" y="6552703"/>
            <a:ext cx="986752" cy="182532"/>
            <a:chOff x="5893" y="4167"/>
            <a:chExt cx="466" cy="115"/>
          </a:xfrm>
        </p:grpSpPr>
        <p:sp>
          <p:nvSpPr>
            <p:cNvPr id="3095"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6"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7"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8"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3079" name="Rectangle 83"/>
          <p:cNvSpPr>
            <a:spLocks noChangeArrowheads="1"/>
          </p:cNvSpPr>
          <p:nvPr/>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建议同一页面内不超过四种颜色，以下是</a:t>
            </a:r>
            <a:r>
              <a:rPr lang="en-US" altLang="zh-CN" sz="1333" dirty="0">
                <a:solidFill>
                  <a:srgbClr val="FFFFFF"/>
                </a:solidFill>
                <a:latin typeface="微软雅黑" pitchFamily="34" charset="-122"/>
                <a:ea typeface="微软雅黑" pitchFamily="34" charset="-122"/>
              </a:rPr>
              <a:t>13</a:t>
            </a:r>
            <a:r>
              <a:rPr lang="zh-CN" altLang="en-US" sz="1333" dirty="0">
                <a:solidFill>
                  <a:srgbClr val="FFFFFF"/>
                </a:solidFill>
                <a:latin typeface="微软雅黑" pitchFamily="34" charset="-122"/>
                <a:ea typeface="微软雅黑" pitchFamily="34" charset="-122"/>
              </a:rPr>
              <a:t>组配色方案，同一页面内只选择一组使用。（仅供参考）</a:t>
            </a:r>
          </a:p>
        </p:txBody>
      </p:sp>
      <p:sp>
        <p:nvSpPr>
          <p:cNvPr id="3080" name="Rectangle 84"/>
          <p:cNvSpPr>
            <a:spLocks noChangeArrowheads="1"/>
          </p:cNvSpPr>
          <p:nvPr/>
        </p:nvSpPr>
        <p:spPr bwMode="auto">
          <a:xfrm>
            <a:off x="12340755" y="8468"/>
            <a:ext cx="1494950" cy="846317"/>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a:lnSpc>
                <a:spcPct val="120000"/>
              </a:lnSpc>
              <a:buClr>
                <a:srgbClr val="777777"/>
              </a:buClr>
              <a:buSzPct val="60000"/>
              <a:buFont typeface="Wingdings" charset="2"/>
              <a:buNone/>
            </a:pPr>
            <a:r>
              <a:rPr lang="zh-CN" altLang="en-US" sz="1333">
                <a:solidFill>
                  <a:srgbClr val="FFFFFF"/>
                </a:solidFill>
                <a:latin typeface="微软雅黑" pitchFamily="34" charset="-122"/>
                <a:ea typeface="微软雅黑" pitchFamily="34" charset="-122"/>
              </a:rPr>
              <a:t>客户或者合作伙伴的标志放在右上角</a:t>
            </a:r>
            <a:r>
              <a:rPr lang="en-US" altLang="zh-CN" sz="1333">
                <a:solidFill>
                  <a:srgbClr val="FFFFFF"/>
                </a:solidFill>
                <a:latin typeface="微软雅黑" pitchFamily="34" charset="-122"/>
                <a:ea typeface="微软雅黑" pitchFamily="34" charset="-122"/>
              </a:rPr>
              <a:t>.</a:t>
            </a:r>
            <a:endParaRPr lang="zh-CN" altLang="en-US" sz="1333">
              <a:solidFill>
                <a:srgbClr val="FFFFFF"/>
              </a:solidFill>
              <a:latin typeface="微软雅黑" pitchFamily="34" charset="-122"/>
              <a:ea typeface="微软雅黑" pitchFamily="34" charset="-122"/>
            </a:endParaRPr>
          </a:p>
        </p:txBody>
      </p:sp>
      <p:sp>
        <p:nvSpPr>
          <p:cNvPr id="77" name="副标题 2"/>
          <p:cNvSpPr txBox="1">
            <a:spLocks/>
          </p:cNvSpPr>
          <p:nvPr userDrawn="1"/>
        </p:nvSpPr>
        <p:spPr bwMode="auto">
          <a:xfrm>
            <a:off x="3664323" y="6289094"/>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&amp;</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MindSpore</a:t>
            </a:r>
          </a:p>
        </p:txBody>
      </p:sp>
      <p:pic>
        <p:nvPicPr>
          <p:cNvPr id="1026" name="Picture 2"/>
          <p:cNvPicPr>
            <a:picLocks noChangeAspect="1" noChangeArrowheads="1"/>
          </p:cNvPicPr>
          <p:nvPr userDrawn="1"/>
        </p:nvPicPr>
        <p:blipFill>
          <a:blip r:embed="rId6" cstate="print">
            <a:extLst>
              <a:ext uri="{28A0092B-C50C-407E-A947-70E740481C1C}">
                <a14:useLocalDpi xmlns:a14="http://schemas.microsoft.com/office/drawing/2010/main"/>
              </a:ext>
            </a:extLst>
          </a:blip>
          <a:srcRect/>
          <a:stretch>
            <a:fillRect/>
          </a:stretch>
        </p:blipFill>
        <p:spPr bwMode="auto">
          <a:xfrm>
            <a:off x="143395" y="6237312"/>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4" name="Rectangle 5"/>
          <p:cNvSpPr>
            <a:spLocks noChangeArrowheads="1"/>
          </p:cNvSpPr>
          <p:nvPr userDrawn="1"/>
        </p:nvSpPr>
        <p:spPr bwMode="auto">
          <a:xfrm>
            <a:off x="8493235" y="6362118"/>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
        <p:nvSpPr>
          <p:cNvPr id="85" name="副标题 2">
            <a:extLst>
              <a:ext uri="{FF2B5EF4-FFF2-40B4-BE49-F238E27FC236}">
                <a16:creationId xmlns:a16="http://schemas.microsoft.com/office/drawing/2014/main" id="{9AB308A9-0BE9-714A-B697-9DA5E538225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8">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914" r:id="rId1"/>
    <p:sldLayoutId id="2147483905" r:id="rId2"/>
    <p:sldLayoutId id="2147483904" r:id="rId3"/>
  </p:sldLayoutIdLst>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矩形 6"/>
          <p:cNvSpPr/>
          <p:nvPr userDrawn="1"/>
        </p:nvSpPr>
        <p:spPr bwMode="auto">
          <a:xfrm>
            <a:off x="0" y="0"/>
            <a:ext cx="12196763" cy="6858000"/>
          </a:xfrm>
          <a:prstGeom prst="rect">
            <a:avLst/>
          </a:prstGeom>
          <a:noFill/>
          <a:ln w="9525" cap="flat" cmpd="sng" algn="ctr">
            <a:noFill/>
            <a:prstDash val="solid"/>
            <a:round/>
            <a:headEnd type="none" w="med" len="med"/>
            <a:tailEnd type="none" w="med" len="med"/>
          </a:ln>
          <a:effectLst/>
        </p:spPr>
        <p:txBody>
          <a:bodyPr vert="horz" wrap="square" lIns="121882" tIns="60941" rIns="121882" bIns="60941" numCol="1" rtlCol="0" anchor="t" anchorCtr="0" compatLnSpc="1">
            <a:prstTxWarp prst="textNoShape">
              <a:avLst/>
            </a:prstTxWarp>
          </a:bodyPr>
          <a:lstStyle/>
          <a:p>
            <a:pPr defTabSz="914103">
              <a:buClr>
                <a:srgbClr val="CC9900"/>
              </a:buClr>
              <a:buFont typeface="Wingdings" pitchFamily="2" charset="2"/>
              <a:buChar char="n"/>
            </a:pPr>
            <a:endParaRPr lang="zh-CN" altLang="en-US" b="1">
              <a:solidFill>
                <a:srgbClr val="000000"/>
              </a:solidFill>
              <a:latin typeface="Arial" charset="0"/>
              <a:ea typeface="SimSun" pitchFamily="2" charset="-122"/>
            </a:endParaRPr>
          </a:p>
        </p:txBody>
      </p:sp>
      <p:sp>
        <p:nvSpPr>
          <p:cNvPr id="6" name="TextBox 2">
            <a:extLst>
              <a:ext uri="{FF2B5EF4-FFF2-40B4-BE49-F238E27FC236}">
                <a16:creationId xmlns:a16="http://schemas.microsoft.com/office/drawing/2014/main" id="{6785A3D6-1271-D247-9E96-1B376F4BE7BE}"/>
              </a:ext>
            </a:extLst>
          </p:cNvPr>
          <p:cNvSpPr txBox="1"/>
          <p:nvPr userDrawn="1"/>
        </p:nvSpPr>
        <p:spPr>
          <a:xfrm>
            <a:off x="683443" y="6308432"/>
            <a:ext cx="2858305"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Ascend &amp;</a:t>
            </a:r>
            <a:r>
              <a:rPr lang="zh-CN" alt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MindSpore</a:t>
            </a:r>
            <a:endPar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 name="TextBox 3">
            <a:extLst>
              <a:ext uri="{FF2B5EF4-FFF2-40B4-BE49-F238E27FC236}">
                <a16:creationId xmlns:a16="http://schemas.microsoft.com/office/drawing/2014/main" id="{EABEE2EE-BF4D-7A4A-B3C6-9E47668CCD98}"/>
              </a:ext>
            </a:extLst>
          </p:cNvPr>
          <p:cNvSpPr txBox="1"/>
          <p:nvPr userDrawn="1"/>
        </p:nvSpPr>
        <p:spPr>
          <a:xfrm>
            <a:off x="409749"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rgbClr val="1D1D1B"/>
                </a:solidFill>
                <a:latin typeface="Arial" panose="020B0604020202020204" pitchFamily="34" charset="0"/>
                <a:ea typeface="华文细黑" pitchFamily="2" charset="-122"/>
                <a:cs typeface="Arial" panose="020B0604020202020204" pitchFamily="34" charset="0"/>
              </a:rPr>
              <a:pPr defTabSz="890204" fontAlgn="auto">
                <a:spcBef>
                  <a:spcPts val="0"/>
                </a:spcBef>
                <a:spcAft>
                  <a:spcPts val="0"/>
                </a:spcAft>
                <a:defRPr/>
              </a:pPr>
              <a:t>‹#›</a:t>
            </a:fld>
            <a:endParaRPr lang="en-US" sz="974" dirty="0">
              <a:solidFill>
                <a:srgbClr val="1D1D1B"/>
              </a:solidFill>
              <a:latin typeface="Arial" panose="020B0604020202020204" pitchFamily="34" charset="0"/>
              <a:ea typeface="华文细黑" pitchFamily="2" charset="-122"/>
              <a:cs typeface="Arial" panose="020B0604020202020204" pitchFamily="34" charset="0"/>
            </a:endParaRPr>
          </a:p>
        </p:txBody>
      </p:sp>
      <p:sp>
        <p:nvSpPr>
          <p:cNvPr id="12" name="副标题 2">
            <a:extLst>
              <a:ext uri="{FF2B5EF4-FFF2-40B4-BE49-F238E27FC236}">
                <a16:creationId xmlns:a16="http://schemas.microsoft.com/office/drawing/2014/main" id="{6AC1DEEA-44E7-5A4B-8BAC-917AAEA4F58B}"/>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5">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203883842"/>
      </p:ext>
    </p:extLst>
  </p:cSld>
  <p:clrMap bg1="lt1" tx1="dk1" bg2="lt2" tx2="dk2" accent1="accent1" accent2="accent2" accent3="accent3" accent4="accent4" accent5="accent5" accent6="accent6" hlink="hlink" folHlink="folHlink"/>
  <p:sldLayoutIdLst>
    <p:sldLayoutId id="2147483906" r:id="rId1"/>
    <p:sldLayoutId id="2147483915" r:id="rId2"/>
    <p:sldLayoutId id="2147483916" r:id="rId3"/>
  </p:sldLayoutIdLst>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hf hdr="0" ftr="0" dt="0"/>
  <p:txStyles>
    <p:titleStyle>
      <a:lvl1pPr algn="l" rtl="0" eaLnBrk="1" fontAlgn="base" hangingPunct="1">
        <a:spcBef>
          <a:spcPct val="0"/>
        </a:spcBef>
        <a:spcAft>
          <a:spcPct val="0"/>
        </a:spcAft>
        <a:defRPr sz="3199" b="1">
          <a:solidFill>
            <a:srgbClr val="990000"/>
          </a:solidFill>
          <a:latin typeface="+mj-lt"/>
          <a:ea typeface="+mj-ea"/>
          <a:cs typeface="+mj-cs"/>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p:titleStyle>
    <p:bodyStyle>
      <a:lvl1pPr marL="342639" indent="-342639" algn="l" rtl="0" eaLnBrk="1" fontAlgn="base" hangingPunct="1">
        <a:spcBef>
          <a:spcPct val="20000"/>
        </a:spcBef>
        <a:spcAft>
          <a:spcPct val="0"/>
        </a:spcAft>
        <a:buClr>
          <a:srgbClr val="990000"/>
        </a:buClr>
        <a:buChar char="•"/>
        <a:defRPr sz="2399" b="1">
          <a:solidFill>
            <a:schemeClr val="tx1"/>
          </a:solidFill>
          <a:latin typeface="+mn-lt"/>
          <a:ea typeface="+mn-ea"/>
          <a:cs typeface="+mn-cs"/>
        </a:defRPr>
      </a:lvl1pPr>
      <a:lvl2pPr marL="742387" indent="-285534" algn="l" rtl="0" eaLnBrk="1" fontAlgn="base" hangingPunct="1">
        <a:spcBef>
          <a:spcPct val="20000"/>
        </a:spcBef>
        <a:spcAft>
          <a:spcPct val="0"/>
        </a:spcAft>
        <a:buFont typeface="Arial" charset="0"/>
        <a:buChar char="›"/>
        <a:defRPr sz="1999">
          <a:solidFill>
            <a:schemeClr val="tx1"/>
          </a:solidFill>
          <a:latin typeface="+mn-lt"/>
          <a:ea typeface="+mn-ea"/>
          <a:cs typeface="+mn-cs"/>
        </a:defRPr>
      </a:lvl2pPr>
      <a:lvl3pPr marL="1142134" indent="-228427" algn="l" rtl="0" eaLnBrk="1" fontAlgn="base" hangingPunct="1">
        <a:spcBef>
          <a:spcPct val="20000"/>
        </a:spcBef>
        <a:spcAft>
          <a:spcPct val="0"/>
        </a:spcAft>
        <a:buFont typeface="FrutigerNext LT Medium" pitchFamily="34" charset="0"/>
        <a:buChar char="»"/>
        <a:defRPr>
          <a:solidFill>
            <a:schemeClr val="tx1"/>
          </a:solidFill>
          <a:latin typeface="+mn-lt"/>
          <a:ea typeface="+mn-ea"/>
          <a:cs typeface="+mn-cs"/>
        </a:defRPr>
      </a:lvl3pPr>
      <a:lvl4pPr marL="1598987" indent="-228427" algn="l" rtl="0" eaLnBrk="1" fontAlgn="base" hangingPunct="1">
        <a:spcBef>
          <a:spcPct val="20000"/>
        </a:spcBef>
        <a:spcAft>
          <a:spcPct val="0"/>
        </a:spcAft>
        <a:buChar char="–"/>
        <a:defRPr sz="1599">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9pPr>
    </p:bodyStyle>
    <p:otherStyle>
      <a:defPPr>
        <a:defRPr lang="zh-CN"/>
      </a:defPPr>
      <a:lvl1pPr marL="0" algn="l" defTabSz="913707" rtl="0" eaLnBrk="1" latinLnBrk="0" hangingPunct="1">
        <a:defRPr sz="1733" kern="1200">
          <a:solidFill>
            <a:schemeClr val="tx1"/>
          </a:solidFill>
          <a:latin typeface="+mn-lt"/>
          <a:ea typeface="+mn-ea"/>
          <a:cs typeface="+mn-cs"/>
        </a:defRPr>
      </a:lvl1pPr>
      <a:lvl2pPr marL="456854" algn="l" defTabSz="913707" rtl="0" eaLnBrk="1" latinLnBrk="0" hangingPunct="1">
        <a:defRPr sz="1733" kern="1200">
          <a:solidFill>
            <a:schemeClr val="tx1"/>
          </a:solidFill>
          <a:latin typeface="+mn-lt"/>
          <a:ea typeface="+mn-ea"/>
          <a:cs typeface="+mn-cs"/>
        </a:defRPr>
      </a:lvl2pPr>
      <a:lvl3pPr marL="913707" algn="l" defTabSz="913707" rtl="0" eaLnBrk="1" latinLnBrk="0" hangingPunct="1">
        <a:defRPr sz="1733" kern="1200">
          <a:solidFill>
            <a:schemeClr val="tx1"/>
          </a:solidFill>
          <a:latin typeface="+mn-lt"/>
          <a:ea typeface="+mn-ea"/>
          <a:cs typeface="+mn-cs"/>
        </a:defRPr>
      </a:lvl3pPr>
      <a:lvl4pPr marL="1370561" algn="l" defTabSz="913707" rtl="0" eaLnBrk="1" latinLnBrk="0" hangingPunct="1">
        <a:defRPr sz="1733" kern="1200">
          <a:solidFill>
            <a:schemeClr val="tx1"/>
          </a:solidFill>
          <a:latin typeface="+mn-lt"/>
          <a:ea typeface="+mn-ea"/>
          <a:cs typeface="+mn-cs"/>
        </a:defRPr>
      </a:lvl4pPr>
      <a:lvl5pPr marL="1827414" algn="l" defTabSz="913707" rtl="0" eaLnBrk="1" latinLnBrk="0" hangingPunct="1">
        <a:defRPr sz="1733" kern="1200">
          <a:solidFill>
            <a:schemeClr val="tx1"/>
          </a:solidFill>
          <a:latin typeface="+mn-lt"/>
          <a:ea typeface="+mn-ea"/>
          <a:cs typeface="+mn-cs"/>
        </a:defRPr>
      </a:lvl5pPr>
      <a:lvl6pPr marL="2284268" algn="l" defTabSz="913707" rtl="0" eaLnBrk="1" latinLnBrk="0" hangingPunct="1">
        <a:defRPr sz="1733" kern="1200">
          <a:solidFill>
            <a:schemeClr val="tx1"/>
          </a:solidFill>
          <a:latin typeface="+mn-lt"/>
          <a:ea typeface="+mn-ea"/>
          <a:cs typeface="+mn-cs"/>
        </a:defRPr>
      </a:lvl6pPr>
      <a:lvl7pPr marL="2741120" algn="l" defTabSz="913707" rtl="0" eaLnBrk="1" latinLnBrk="0" hangingPunct="1">
        <a:defRPr sz="1733" kern="1200">
          <a:solidFill>
            <a:schemeClr val="tx1"/>
          </a:solidFill>
          <a:latin typeface="+mn-lt"/>
          <a:ea typeface="+mn-ea"/>
          <a:cs typeface="+mn-cs"/>
        </a:defRPr>
      </a:lvl7pPr>
      <a:lvl8pPr marL="3197974" algn="l" defTabSz="913707" rtl="0" eaLnBrk="1" latinLnBrk="0" hangingPunct="1">
        <a:defRPr sz="1733" kern="1200">
          <a:solidFill>
            <a:schemeClr val="tx1"/>
          </a:solidFill>
          <a:latin typeface="+mn-lt"/>
          <a:ea typeface="+mn-ea"/>
          <a:cs typeface="+mn-cs"/>
        </a:defRPr>
      </a:lvl8pPr>
      <a:lvl9pPr marL="3654826" algn="l" defTabSz="913707" rtl="0" eaLnBrk="1" latinLnBrk="0" hangingPunct="1">
        <a:defRPr sz="1733"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384056"/>
        </a:solidFill>
        <a:effectLst/>
      </p:bgPr>
    </p:bg>
    <p:spTree>
      <p:nvGrpSpPr>
        <p:cNvPr id="1" name=""/>
        <p:cNvGrpSpPr/>
        <p:nvPr/>
      </p:nvGrpSpPr>
      <p:grpSpPr>
        <a:xfrm>
          <a:off x="0" y="0"/>
          <a:ext cx="0" cy="0"/>
          <a:chOff x="0" y="0"/>
          <a:chExt cx="0" cy="0"/>
        </a:xfrm>
      </p:grpSpPr>
      <p:sp>
        <p:nvSpPr>
          <p:cNvPr id="8" name="TextBox 2">
            <a:extLst>
              <a:ext uri="{FF2B5EF4-FFF2-40B4-BE49-F238E27FC236}">
                <a16:creationId xmlns:a16="http://schemas.microsoft.com/office/drawing/2014/main" id="{6785A3D6-1271-D247-9E96-1B376F4BE7BE}"/>
              </a:ext>
            </a:extLst>
          </p:cNvPr>
          <p:cNvSpPr txBox="1"/>
          <p:nvPr userDrawn="1"/>
        </p:nvSpPr>
        <p:spPr>
          <a:xfrm>
            <a:off x="575780" y="6308432"/>
            <a:ext cx="2930313"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Ascend &amp;</a:t>
            </a:r>
            <a:r>
              <a:rPr lang="zh-CN" alt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MindSpore</a:t>
            </a:r>
            <a:endPar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TextBox 3">
            <a:extLst>
              <a:ext uri="{FF2B5EF4-FFF2-40B4-BE49-F238E27FC236}">
                <a16:creationId xmlns:a16="http://schemas.microsoft.com/office/drawing/2014/main" id="{EABEE2EE-BF4D-7A4A-B3C6-9E47668CCD98}"/>
              </a:ext>
            </a:extLst>
          </p:cNvPr>
          <p:cNvSpPr txBox="1"/>
          <p:nvPr userDrawn="1"/>
        </p:nvSpPr>
        <p:spPr>
          <a:xfrm>
            <a:off x="374093"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chemeClr val="bg1"/>
                </a:solidFill>
                <a:latin typeface="微软雅黑" panose="020B0503020204020204" pitchFamily="34" charset="-122"/>
                <a:ea typeface="微软雅黑" panose="020B0503020204020204" pitchFamily="34" charset="-122"/>
                <a:cs typeface="Arial" panose="020B0604020202020204" pitchFamily="34" charset="0"/>
              </a:rPr>
              <a:pPr defTabSz="890204" fontAlgn="auto">
                <a:spcBef>
                  <a:spcPts val="0"/>
                </a:spcBef>
                <a:spcAft>
                  <a:spcPts val="0"/>
                </a:spcAft>
                <a:defRPr/>
              </a:pPr>
              <a:t>‹#›</a:t>
            </a:fld>
            <a:endParaRPr lang="en-US" sz="974"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0" name="副标题 2">
            <a:extLst>
              <a:ext uri="{FF2B5EF4-FFF2-40B4-BE49-F238E27FC236}">
                <a16:creationId xmlns:a16="http://schemas.microsoft.com/office/drawing/2014/main" id="{534B911D-B772-C047-B4A8-784442DDFD3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solidFill>
                <a:latin typeface="Microsoft YaHei" panose="020B0503020204020204" pitchFamily="34" charset="-122"/>
                <a:ea typeface="Microsoft YaHei" panose="020B0503020204020204" pitchFamily="34" charset="-122"/>
                <a:hlinkClick r:id="rId3">
                  <a:extLst>
                    <a:ext uri="{A12FA001-AC4F-418D-AE19-62706E023703}">
                      <ahyp:hlinkClr xmlns:ahyp="http://schemas.microsoft.com/office/drawing/2018/hyperlinkcolor" val="tx"/>
                    </a:ext>
                  </a:extLst>
                </a:hlinkClick>
              </a:rPr>
              <a:t>www.hiascend.com</a:t>
            </a:r>
            <a:endParaRPr lang="en-US" altLang="zh-CN" sz="1333" b="0" dirty="0">
              <a:solidFill>
                <a:schemeClr val="bg1"/>
              </a:solidFill>
              <a:latin typeface="Microsoft YaHei" panose="020B0503020204020204" pitchFamily="34" charset="-122"/>
              <a:ea typeface="Microsoft YaHei" panose="020B0503020204020204" pitchFamily="34" charset="-122"/>
            </a:endParaRPr>
          </a:p>
          <a:p>
            <a:pPr marL="0" indent="0" algn="ctr">
              <a:buFontTx/>
              <a:buNone/>
              <a:defRPr/>
            </a:pPr>
            <a:r>
              <a:rPr lang="en-US" altLang="zh-CN" sz="1333" b="0" dirty="0">
                <a:solidFill>
                  <a:schemeClr val="bg1"/>
                </a:solidFill>
                <a:latin typeface="Microsoft YaHei" panose="020B0503020204020204" pitchFamily="34" charset="-122"/>
                <a:ea typeface="Microsoft YaHei" panose="020B0503020204020204" pitchFamily="34" charset="-122"/>
                <a:hlinkClick r:id="rId4">
                  <a:extLst>
                    <a:ext uri="{A12FA001-AC4F-418D-AE19-62706E023703}">
                      <ahyp:hlinkClr xmlns:ahyp="http://schemas.microsoft.com/office/drawing/2018/hyperlinkcolor" val="tx"/>
                    </a:ext>
                  </a:extLst>
                </a:hlinkClick>
              </a:rPr>
              <a:t>www.mindspore.cn</a:t>
            </a:r>
            <a:endParaRPr lang="en-US" altLang="zh-CN" sz="1333" b="0"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999680077"/>
      </p:ext>
    </p:extLst>
  </p:cSld>
  <p:clrMap bg1="lt1" tx1="dk1" bg2="lt2" tx2="dk2" accent1="accent1" accent2="accent2" accent3="accent3" accent4="accent4" accent5="accent5" accent6="accent6" hlink="hlink" folHlink="folHlink"/>
  <p:sldLayoutIdLst>
    <p:sldLayoutId id="2147483903" r:id="rId1"/>
  </p:sldLayoutIdLst>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6" name="矩形 75"/>
          <p:cNvSpPr/>
          <p:nvPr userDrawn="1"/>
        </p:nvSpPr>
        <p:spPr bwMode="auto">
          <a:xfrm>
            <a:off x="2292125" y="222933"/>
            <a:ext cx="6891755" cy="6446427"/>
          </a:xfrm>
          <a:prstGeom prst="rect">
            <a:avLst/>
          </a:prstGeom>
          <a:blipFill dpi="0" rotWithShape="1">
            <a:blip r:embed="rId3" cstate="screen">
              <a:alphaModFix amt="33000"/>
              <a:extLst>
                <a:ext uri="{28A0092B-C50C-407E-A947-70E740481C1C}">
                  <a14:useLocalDpi xmlns:a14="http://schemas.microsoft.com/office/drawing/2010/main"/>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8" name="TextBox 77"/>
          <p:cNvSpPr txBox="1"/>
          <p:nvPr userDrawn="1"/>
        </p:nvSpPr>
        <p:spPr>
          <a:xfrm>
            <a:off x="995536" y="3909114"/>
            <a:ext cx="9484933" cy="912429"/>
          </a:xfrm>
          <a:prstGeom prst="rect">
            <a:avLst/>
          </a:prstGeom>
          <a:noFill/>
        </p:spPr>
        <p:txBody>
          <a:bodyPr wrap="square" rtlCol="0">
            <a:spAutoFit/>
          </a:bodyPr>
          <a:lstStyle/>
          <a:p>
            <a:r>
              <a:rPr lang="en-US" altLang="zh-CN" sz="1066" b="1"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Copyright©2014 Huawei Technologies Co., Ltd. All Rights Reserved.</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a:p>
            <a:r>
              <a:rPr lang="en-US"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The 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Huawei may change the information at any time without notice. </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p:txBody>
      </p:sp>
      <p:pic>
        <p:nvPicPr>
          <p:cNvPr id="2050" name="Picture 2"/>
          <p:cNvPicPr>
            <a:picLocks noChangeAspect="1" noChangeArrowheads="1"/>
          </p:cNvPicPr>
          <p:nvPr userDrawn="1"/>
        </p:nvPicPr>
        <p:blipFill>
          <a:blip r:embed="rId4" cstate="print">
            <a:extLst>
              <a:ext uri="{28A0092B-C50C-407E-A947-70E740481C1C}">
                <a14:useLocalDpi xmlns:a14="http://schemas.microsoft.com/office/drawing/2010/main"/>
              </a:ext>
            </a:extLst>
          </a:blip>
          <a:srcRect/>
          <a:stretch>
            <a:fillRect/>
          </a:stretch>
        </p:blipFill>
        <p:spPr bwMode="auto">
          <a:xfrm>
            <a:off x="3595099" y="1095719"/>
            <a:ext cx="4285807" cy="2137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3420406" y="713271"/>
            <a:ext cx="4635193" cy="861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副标题 2">
            <a:extLst>
              <a:ext uri="{FF2B5EF4-FFF2-40B4-BE49-F238E27FC236}">
                <a16:creationId xmlns:a16="http://schemas.microsoft.com/office/drawing/2014/main" id="{37B817A9-DDF9-C947-809E-CEA56D73EBC6}"/>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3761959715"/>
      </p:ext>
    </p:extLst>
  </p:cSld>
  <p:clrMap bg1="lt1" tx1="dk1" bg2="lt2" tx2="dk2" accent1="accent1" accent2="accent2" accent3="accent3" accent4="accent4" accent5="accent5" accent6="accent6" hlink="hlink" folHlink="folHlink"/>
  <p:sldLayoutIdLst>
    <p:sldLayoutId id="2147483883" r:id="rId1"/>
  </p:sldLayoutIdLst>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990000"/>
          </a:solidFill>
          <a:latin typeface="+mj-lt"/>
          <a:ea typeface="+mj-ea"/>
          <a:cs typeface="+mj-cs"/>
        </a:defRPr>
      </a:lvl1pPr>
      <a:lvl2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2pPr>
      <a:lvl3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3pPr>
      <a:lvl4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4pPr>
      <a:lvl5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0" fontAlgn="base" hangingPunct="0">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0" fontAlgn="base" hangingPunct="0">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0" fontAlgn="base" hangingPunct="0">
        <a:spcBef>
          <a:spcPct val="20000"/>
        </a:spcBef>
        <a:spcAft>
          <a:spcPct val="0"/>
        </a:spcAft>
        <a:buChar char="–"/>
        <a:defRPr sz="2133">
          <a:solidFill>
            <a:schemeClr val="tx1"/>
          </a:solidFill>
          <a:latin typeface="+mn-lt"/>
          <a:ea typeface="+mn-ea"/>
          <a:cs typeface="+mn-cs"/>
        </a:defRPr>
      </a:lvl4pPr>
      <a:lvl5pPr marL="2742308" indent="-304701" algn="l" rtl="0" eaLnBrk="0" fontAlgn="base" hangingPunct="0">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17.tiff"/></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20.tiff"/></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image" Target="../media/image21.tiff"/><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6.xml"/><Relationship Id="rId5" Type="http://schemas.openxmlformats.org/officeDocument/2006/relationships/image" Target="../media/image26.png"/><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hyperlink" Target="http://nondot.org/sabre/" TargetMode="External"/><Relationship Id="rId2" Type="http://schemas.openxmlformats.org/officeDocument/2006/relationships/hyperlink" Target="https://twitter.com/clattner_llvm" TargetMode="External"/><Relationship Id="rId1" Type="http://schemas.openxmlformats.org/officeDocument/2006/relationships/slideLayout" Target="../slideLayouts/slideLayout7.xml"/><Relationship Id="rId5" Type="http://schemas.openxmlformats.org/officeDocument/2006/relationships/image" Target="../media/image13.jpeg"/><Relationship Id="rId4" Type="http://schemas.openxmlformats.org/officeDocument/2006/relationships/image" Target="../media/image12.jpeg"/></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320964" y="693428"/>
            <a:ext cx="4841313" cy="953563"/>
          </a:xfrm>
          <a:noFill/>
        </p:spPr>
        <p:txBody>
          <a:bodyPr anchor="ctr">
            <a:noAutofit/>
          </a:bodyPr>
          <a:lstStyle/>
          <a:p>
            <a:pPr algn="dist"/>
            <a:r>
              <a:rPr lang="en-US" altLang="zh-CN" sz="6600" dirty="0">
                <a:solidFill>
                  <a:schemeClr val="bg1"/>
                </a:solidFill>
                <a:latin typeface="Microsoft YaHei" panose="020B0503020204020204" pitchFamily="34" charset="-122"/>
                <a:ea typeface="Microsoft YaHei" panose="020B0503020204020204" pitchFamily="34" charset="-122"/>
              </a:rPr>
              <a:t>AI</a:t>
            </a:r>
            <a:r>
              <a:rPr lang="zh-CN" altLang="en-US" sz="6600" dirty="0">
                <a:solidFill>
                  <a:schemeClr val="bg1"/>
                </a:solidFill>
                <a:latin typeface="Microsoft YaHei" panose="020B0503020204020204" pitchFamily="34" charset="-122"/>
                <a:ea typeface="Microsoft YaHei" panose="020B0503020204020204" pitchFamily="34" charset="-122"/>
              </a:rPr>
              <a:t>编译器</a:t>
            </a:r>
            <a:r>
              <a:rPr lang="zh-CN" altLang="en-US" sz="4000" dirty="0">
                <a:solidFill>
                  <a:schemeClr val="bg1"/>
                </a:solidFill>
                <a:latin typeface="Microsoft YaHei" panose="020B0503020204020204" pitchFamily="34" charset="-122"/>
                <a:ea typeface="Microsoft YaHei" panose="020B0503020204020204" pitchFamily="34" charset="-122"/>
              </a:rPr>
              <a:t>系列</a:t>
            </a:r>
            <a:endParaRPr lang="zh-CN" altLang="en-US" sz="6600" dirty="0">
              <a:solidFill>
                <a:schemeClr val="bg1"/>
              </a:solidFill>
              <a:latin typeface="Microsoft YaHei" panose="020B0503020204020204" pitchFamily="34" charset="-122"/>
              <a:ea typeface="Microsoft YaHei" panose="020B0503020204020204" pitchFamily="34" charset="-122"/>
            </a:endParaRPr>
          </a:p>
        </p:txBody>
      </p:sp>
      <p:sp>
        <p:nvSpPr>
          <p:cNvPr id="6" name="副标题 2">
            <a:extLst>
              <a:ext uri="{FF2B5EF4-FFF2-40B4-BE49-F238E27FC236}">
                <a16:creationId xmlns:a16="http://schemas.microsoft.com/office/drawing/2014/main" id="{CFF1FABF-8BDE-C54A-A9C6-18A81E72C433}"/>
              </a:ext>
            </a:extLst>
          </p:cNvPr>
          <p:cNvSpPr>
            <a:spLocks noGrp="1"/>
          </p:cNvSpPr>
          <p:nvPr>
            <p:ph type="subTitle" idx="1"/>
          </p:nvPr>
        </p:nvSpPr>
        <p:spPr>
          <a:xfrm>
            <a:off x="1345853" y="3896673"/>
            <a:ext cx="2116161" cy="720081"/>
          </a:xfrm>
        </p:spPr>
        <p:txBody>
          <a:bodyPr anchor="ctr"/>
          <a:lstStyle/>
          <a:p>
            <a:pPr>
              <a:lnSpc>
                <a:spcPct val="100000"/>
              </a:lnSpc>
            </a:pPr>
            <a:r>
              <a:rPr lang="en-US" altLang="zh-CN" sz="6600" b="1" dirty="0">
                <a:solidFill>
                  <a:schemeClr val="bg1"/>
                </a:solidFill>
                <a:latin typeface="GEETYPE-SkyGB-Flash Reguar" panose="02010604000000000000" pitchFamily="2" charset="-122"/>
                <a:ea typeface="GEETYPE-SkyGB-Flash Reguar" panose="02010604000000000000" pitchFamily="2" charset="-122"/>
              </a:rPr>
              <a:t>ZOMI</a:t>
            </a:r>
            <a:endParaRPr lang="zh-CN" altLang="en-US" sz="6600" b="1" dirty="0">
              <a:solidFill>
                <a:schemeClr val="bg1"/>
              </a:solidFill>
              <a:latin typeface="GEETYPE-SkyGB-Flash Reguar" panose="02010604000000000000" pitchFamily="2" charset="-122"/>
              <a:ea typeface="GEETYPE-SkyGB-Flash Reguar" panose="02010604000000000000" pitchFamily="2" charset="-122"/>
            </a:endParaRPr>
          </a:p>
        </p:txBody>
      </p:sp>
      <p:pic>
        <p:nvPicPr>
          <p:cNvPr id="7" name="图片 6">
            <a:extLst>
              <a:ext uri="{FF2B5EF4-FFF2-40B4-BE49-F238E27FC236}">
                <a16:creationId xmlns:a16="http://schemas.microsoft.com/office/drawing/2014/main" id="{9881655E-97A6-F947-8F72-F4046D85542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53765" y="3896673"/>
            <a:ext cx="636527" cy="636527"/>
          </a:xfrm>
          <a:prstGeom prst="ellipse">
            <a:avLst/>
          </a:prstGeom>
          <a:ln w="28575" cap="rnd">
            <a:solidFill>
              <a:schemeClr val="bg1"/>
            </a:solidFill>
            <a:prstDash val="solid"/>
          </a:ln>
          <a:effectLst/>
        </p:spPr>
      </p:pic>
      <p:sp>
        <p:nvSpPr>
          <p:cNvPr id="8" name="标题 1">
            <a:extLst>
              <a:ext uri="{FF2B5EF4-FFF2-40B4-BE49-F238E27FC236}">
                <a16:creationId xmlns:a16="http://schemas.microsoft.com/office/drawing/2014/main" id="{E86395C9-D3A3-F743-9A37-107A71540301}"/>
              </a:ext>
            </a:extLst>
          </p:cNvPr>
          <p:cNvSpPr txBox="1">
            <a:spLocks/>
          </p:cNvSpPr>
          <p:nvPr/>
        </p:nvSpPr>
        <p:spPr>
          <a:xfrm>
            <a:off x="337741" y="1772816"/>
            <a:ext cx="11665296" cy="1872208"/>
          </a:xfrm>
          <a:prstGeom prst="rect">
            <a:avLst/>
          </a:prstGeom>
          <a:gradFill flip="none" rotWithShape="1">
            <a:gsLst>
              <a:gs pos="30000">
                <a:schemeClr val="bg1">
                  <a:alpha val="0"/>
                </a:schemeClr>
              </a:gs>
              <a:gs pos="63000">
                <a:schemeClr val="bg1">
                  <a:alpha val="32000"/>
                </a:schemeClr>
              </a:gs>
              <a:gs pos="100000">
                <a:srgbClr val="6FC4F7"/>
              </a:gs>
            </a:gsLst>
            <a:lin ang="0" scaled="0"/>
            <a:tileRect/>
          </a:gradFill>
        </p:spPr>
        <p:txBody>
          <a:bodyPr anchor="ctr">
            <a:noAutofit/>
          </a:bodyPr>
          <a:lst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a:lstStyle>
          <a:p>
            <a:r>
              <a:rPr lang="en-US" altLang="zh-CN" sz="9600" dirty="0">
                <a:solidFill>
                  <a:schemeClr val="bg1"/>
                </a:solidFill>
                <a:latin typeface="Microsoft YaHei" panose="020B0503020204020204" pitchFamily="34" charset="-122"/>
                <a:ea typeface="Microsoft YaHei" panose="020B0503020204020204" pitchFamily="34" charset="-122"/>
                <a:cs typeface="Futura Medium" panose="020B0602020204020303" pitchFamily="34" charset="-79"/>
              </a:rPr>
              <a:t>LLVM</a:t>
            </a:r>
            <a:r>
              <a:rPr lang="zh-CN" altLang="en-US" sz="9600" dirty="0">
                <a:solidFill>
                  <a:schemeClr val="bg1"/>
                </a:solidFill>
                <a:latin typeface="Microsoft YaHei" panose="020B0503020204020204" pitchFamily="34" charset="-122"/>
                <a:ea typeface="Microsoft YaHei" panose="020B0503020204020204" pitchFamily="34" charset="-122"/>
                <a:cs typeface="Futura Medium" panose="020B0602020204020303" pitchFamily="34" charset="-79"/>
              </a:rPr>
              <a:t>架构</a:t>
            </a:r>
            <a:r>
              <a:rPr lang="zh-CN" altLang="en-US" sz="9600" dirty="0">
                <a:ln>
                  <a:solidFill>
                    <a:schemeClr val="tx1">
                      <a:lumMod val="65000"/>
                      <a:lumOff val="35000"/>
                    </a:schemeClr>
                  </a:solidFill>
                </a:ln>
                <a:solidFill>
                  <a:schemeClr val="bg1"/>
                </a:solidFill>
                <a:latin typeface="Microsoft YaHei" panose="020B0503020204020204" pitchFamily="34" charset="-122"/>
                <a:ea typeface="Microsoft YaHei" panose="020B0503020204020204" pitchFamily="34" charset="-122"/>
                <a:cs typeface="Futura Medium" panose="020B0602020204020303" pitchFamily="34" charset="-79"/>
              </a:rPr>
              <a:t>和原理</a:t>
            </a:r>
            <a:endParaRPr lang="zh-CN" altLang="en-US" sz="9600" kern="0" dirty="0">
              <a:ln>
                <a:solidFill>
                  <a:schemeClr val="tx1">
                    <a:lumMod val="65000"/>
                    <a:lumOff val="35000"/>
                  </a:schemeClr>
                </a:solidFill>
              </a:ln>
              <a:solidFill>
                <a:schemeClr val="bg1"/>
              </a:solidFill>
              <a:latin typeface="Microsoft YaHei" panose="020B0503020204020204" pitchFamily="34" charset="-122"/>
              <a:ea typeface="Microsoft YaHei" panose="020B0503020204020204" pitchFamily="34" charset="-122"/>
              <a:cs typeface="Futura Medium" panose="020B0602020204020303" pitchFamily="34" charset="-79"/>
            </a:endParaRPr>
          </a:p>
        </p:txBody>
      </p:sp>
    </p:spTree>
    <p:extLst>
      <p:ext uri="{BB962C8B-B14F-4D97-AF65-F5344CB8AC3E}">
        <p14:creationId xmlns:p14="http://schemas.microsoft.com/office/powerpoint/2010/main" val="33443603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5E337B-9D97-0143-83BB-30BFC73E49A2}"/>
              </a:ext>
            </a:extLst>
          </p:cNvPr>
          <p:cNvSpPr>
            <a:spLocks noGrp="1"/>
          </p:cNvSpPr>
          <p:nvPr>
            <p:ph type="title"/>
          </p:nvPr>
        </p:nvSpPr>
        <p:spPr/>
        <p:txBody>
          <a:bodyPr/>
          <a:lstStyle/>
          <a:p>
            <a:r>
              <a:rPr kumimoji="1" lang="en-US" altLang="zh-CN" dirty="0">
                <a:latin typeface="Futura Medium" panose="020B0602020204020303" pitchFamily="34" charset="-79"/>
                <a:cs typeface="Futura Medium" panose="020B0602020204020303" pitchFamily="34" charset="-79"/>
              </a:rPr>
              <a:t>Traditional</a:t>
            </a:r>
            <a:r>
              <a:rPr kumimoji="1" lang="zh-CN" altLang="en-US" dirty="0">
                <a:latin typeface="Futura Medium" panose="020B0602020204020303" pitchFamily="34" charset="-79"/>
                <a:cs typeface="Futura Medium" panose="020B0602020204020303" pitchFamily="34" charset="-79"/>
              </a:rPr>
              <a:t> </a:t>
            </a:r>
            <a:r>
              <a:rPr kumimoji="1" lang="en-US" altLang="zh-CN" dirty="0">
                <a:latin typeface="Futura Medium" panose="020B0602020204020303" pitchFamily="34" charset="-79"/>
                <a:cs typeface="Futura Medium" panose="020B0602020204020303" pitchFamily="34" charset="-79"/>
              </a:rPr>
              <a:t>Compiler</a:t>
            </a:r>
            <a:r>
              <a:rPr kumimoji="1" lang="zh-CN" altLang="en-US" dirty="0">
                <a:latin typeface="Futura Medium" panose="020B0602020204020303" pitchFamily="34" charset="-79"/>
                <a:cs typeface="Futura Medium" panose="020B0602020204020303" pitchFamily="34" charset="-79"/>
              </a:rPr>
              <a:t> </a:t>
            </a:r>
            <a:r>
              <a:rPr kumimoji="1" lang="en-US" altLang="zh-CN" dirty="0">
                <a:latin typeface="Futura Medium" panose="020B0602020204020303" pitchFamily="34" charset="-79"/>
                <a:cs typeface="Futura Medium" panose="020B0602020204020303" pitchFamily="34" charset="-79"/>
              </a:rPr>
              <a:t>vs</a:t>
            </a:r>
            <a:r>
              <a:rPr kumimoji="1" lang="zh-CN" altLang="en-US" dirty="0">
                <a:latin typeface="Futura Medium" panose="020B0602020204020303" pitchFamily="34" charset="-79"/>
                <a:cs typeface="Futura Medium" panose="020B0602020204020303" pitchFamily="34" charset="-79"/>
              </a:rPr>
              <a:t> </a:t>
            </a:r>
            <a:r>
              <a:rPr kumimoji="1" lang="en-US" altLang="zh-CN" dirty="0">
                <a:latin typeface="Futura Medium" panose="020B0602020204020303" pitchFamily="34" charset="-79"/>
                <a:cs typeface="Futura Medium" panose="020B0602020204020303" pitchFamily="34" charset="-79"/>
              </a:rPr>
              <a:t>Modern</a:t>
            </a:r>
            <a:r>
              <a:rPr kumimoji="1" lang="zh-CN" altLang="en-US" dirty="0">
                <a:latin typeface="Futura Medium" panose="020B0602020204020303" pitchFamily="34" charset="-79"/>
                <a:cs typeface="Futura Medium" panose="020B0602020204020303" pitchFamily="34" charset="-79"/>
              </a:rPr>
              <a:t> </a:t>
            </a:r>
            <a:r>
              <a:rPr kumimoji="1" lang="en-US" altLang="zh-CN" dirty="0">
                <a:latin typeface="Futura Medium" panose="020B0602020204020303" pitchFamily="34" charset="-79"/>
                <a:cs typeface="Futura Medium" panose="020B0602020204020303" pitchFamily="34" charset="-79"/>
              </a:rPr>
              <a:t>Compiler</a:t>
            </a:r>
            <a:endParaRPr kumimoji="1" lang="zh-CN" altLang="en-US" dirty="0">
              <a:latin typeface="Futura Medium" panose="020B0602020204020303" pitchFamily="34" charset="-79"/>
              <a:cs typeface="Futura Medium" panose="020B0602020204020303" pitchFamily="34" charset="-79"/>
            </a:endParaRPr>
          </a:p>
        </p:txBody>
      </p:sp>
      <p:pic>
        <p:nvPicPr>
          <p:cNvPr id="7" name="图片 6">
            <a:extLst>
              <a:ext uri="{FF2B5EF4-FFF2-40B4-BE49-F238E27FC236}">
                <a16:creationId xmlns:a16="http://schemas.microsoft.com/office/drawing/2014/main" id="{EEAF16AA-9932-BF4C-9E25-BE544D15E669}"/>
              </a:ext>
            </a:extLst>
          </p:cNvPr>
          <p:cNvPicPr>
            <a:picLocks noChangeAspect="1"/>
          </p:cNvPicPr>
          <p:nvPr/>
        </p:nvPicPr>
        <p:blipFill>
          <a:blip r:embed="rId3"/>
          <a:stretch>
            <a:fillRect/>
          </a:stretch>
        </p:blipFill>
        <p:spPr>
          <a:xfrm>
            <a:off x="888228" y="1628800"/>
            <a:ext cx="5702300" cy="4381500"/>
          </a:xfrm>
          <a:prstGeom prst="rect">
            <a:avLst/>
          </a:prstGeom>
        </p:spPr>
      </p:pic>
      <p:pic>
        <p:nvPicPr>
          <p:cNvPr id="8" name="图片 7">
            <a:extLst>
              <a:ext uri="{FF2B5EF4-FFF2-40B4-BE49-F238E27FC236}">
                <a16:creationId xmlns:a16="http://schemas.microsoft.com/office/drawing/2014/main" id="{9F6D32F1-E24E-E546-AC30-A616456DF91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610549" y="1628800"/>
            <a:ext cx="3713136" cy="4381500"/>
          </a:xfrm>
          <a:prstGeom prst="rect">
            <a:avLst/>
          </a:prstGeom>
        </p:spPr>
      </p:pic>
    </p:spTree>
    <p:extLst>
      <p:ext uri="{BB962C8B-B14F-4D97-AF65-F5344CB8AC3E}">
        <p14:creationId xmlns:p14="http://schemas.microsoft.com/office/powerpoint/2010/main" val="2952099773"/>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F4912-0C3A-456C-9ADB-CB2688F40E57}"/>
              </a:ext>
            </a:extLst>
          </p:cNvPr>
          <p:cNvSpPr>
            <a:spLocks noGrp="1"/>
          </p:cNvSpPr>
          <p:nvPr>
            <p:ph type="title"/>
          </p:nvPr>
        </p:nvSpPr>
        <p:spPr/>
        <p:txBody>
          <a:bodyPr/>
          <a:lstStyle/>
          <a:p>
            <a:r>
              <a:rPr lang="en-US" altLang="zh-CN" dirty="0"/>
              <a:t>Computer Language stacks</a:t>
            </a:r>
            <a:endParaRPr lang="en-US" dirty="0"/>
          </a:p>
        </p:txBody>
      </p:sp>
      <p:pic>
        <p:nvPicPr>
          <p:cNvPr id="4" name="图片 3">
            <a:extLst>
              <a:ext uri="{FF2B5EF4-FFF2-40B4-BE49-F238E27FC236}">
                <a16:creationId xmlns:a16="http://schemas.microsoft.com/office/drawing/2014/main" id="{EC7BF275-C8D5-D343-BD27-326283248AEA}"/>
              </a:ext>
            </a:extLst>
          </p:cNvPr>
          <p:cNvPicPr>
            <a:picLocks noChangeAspect="1"/>
          </p:cNvPicPr>
          <p:nvPr/>
        </p:nvPicPr>
        <p:blipFill rotWithShape="1">
          <a:blip r:embed="rId3">
            <a:extLst>
              <a:ext uri="{28A0092B-C50C-407E-A947-70E740481C1C}">
                <a14:useLocalDpi xmlns:a14="http://schemas.microsoft.com/office/drawing/2010/main" val="0"/>
              </a:ext>
            </a:extLst>
          </a:blip>
          <a:srcRect t="10906"/>
          <a:stretch/>
        </p:blipFill>
        <p:spPr>
          <a:xfrm>
            <a:off x="599024" y="1412048"/>
            <a:ext cx="10963473" cy="4733298"/>
          </a:xfrm>
          <a:prstGeom prst="rect">
            <a:avLst/>
          </a:prstGeom>
        </p:spPr>
      </p:pic>
    </p:spTree>
    <p:extLst>
      <p:ext uri="{BB962C8B-B14F-4D97-AF65-F5344CB8AC3E}">
        <p14:creationId xmlns:p14="http://schemas.microsoft.com/office/powerpoint/2010/main" val="1841509049"/>
      </p:ext>
    </p:extLst>
  </p:cSld>
  <p:clrMapOvr>
    <a:masterClrMapping/>
  </p:clrMapOvr>
  <mc:AlternateContent xmlns:mc="http://schemas.openxmlformats.org/markup-compatibility/2006" xmlns:p159="http://schemas.microsoft.com/office/powerpoint/2015/09/main">
    <mc:Choice Requires="p159">
      <p:transition spd="slow" advClick="0" advTm="8000">
        <p159:morph option="byObject"/>
      </p:transition>
    </mc:Choice>
    <mc:Fallback xmlns="">
      <p:transition spd="slow" advClick="0" advTm="800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5E337B-9D97-0143-83BB-30BFC73E49A2}"/>
              </a:ext>
            </a:extLst>
          </p:cNvPr>
          <p:cNvSpPr>
            <a:spLocks noGrp="1"/>
          </p:cNvSpPr>
          <p:nvPr>
            <p:ph type="title"/>
          </p:nvPr>
        </p:nvSpPr>
        <p:spPr/>
        <p:txBody>
          <a:bodyPr/>
          <a:lstStyle/>
          <a:p>
            <a:r>
              <a:rPr kumimoji="1" lang="en-US" altLang="zh-CN" dirty="0">
                <a:latin typeface="Futura Medium" panose="020B0602020204020303" pitchFamily="34" charset="-79"/>
                <a:cs typeface="Futura Medium" panose="020B0602020204020303" pitchFamily="34" charset="-79"/>
              </a:rPr>
              <a:t>Traditional</a:t>
            </a:r>
            <a:r>
              <a:rPr kumimoji="1" lang="zh-CN" altLang="en-US" dirty="0">
                <a:latin typeface="Futura Medium" panose="020B0602020204020303" pitchFamily="34" charset="-79"/>
                <a:cs typeface="Futura Medium" panose="020B0602020204020303" pitchFamily="34" charset="-79"/>
              </a:rPr>
              <a:t> </a:t>
            </a:r>
            <a:r>
              <a:rPr kumimoji="1" lang="en-US" altLang="zh-CN" dirty="0">
                <a:latin typeface="Futura Medium" panose="020B0602020204020303" pitchFamily="34" charset="-79"/>
                <a:cs typeface="Futura Medium" panose="020B0602020204020303" pitchFamily="34" charset="-79"/>
              </a:rPr>
              <a:t>Compiler</a:t>
            </a:r>
            <a:r>
              <a:rPr kumimoji="1" lang="zh-CN" altLang="en-US" dirty="0">
                <a:latin typeface="Futura Medium" panose="020B0602020204020303" pitchFamily="34" charset="-79"/>
                <a:cs typeface="Futura Medium" panose="020B0602020204020303" pitchFamily="34" charset="-79"/>
              </a:rPr>
              <a:t> </a:t>
            </a:r>
            <a:r>
              <a:rPr kumimoji="1" lang="en-US" altLang="zh-CN" dirty="0">
                <a:latin typeface="Futura Medium" panose="020B0602020204020303" pitchFamily="34" charset="-79"/>
                <a:cs typeface="Futura Medium" panose="020B0602020204020303" pitchFamily="34" charset="-79"/>
              </a:rPr>
              <a:t>vs</a:t>
            </a:r>
            <a:r>
              <a:rPr kumimoji="1" lang="zh-CN" altLang="en-US" dirty="0">
                <a:latin typeface="Futura Medium" panose="020B0602020204020303" pitchFamily="34" charset="-79"/>
                <a:cs typeface="Futura Medium" panose="020B0602020204020303" pitchFamily="34" charset="-79"/>
              </a:rPr>
              <a:t> </a:t>
            </a:r>
            <a:r>
              <a:rPr kumimoji="1" lang="en-US" altLang="zh-CN" dirty="0">
                <a:latin typeface="Futura Medium" panose="020B0602020204020303" pitchFamily="34" charset="-79"/>
                <a:cs typeface="Futura Medium" panose="020B0602020204020303" pitchFamily="34" charset="-79"/>
              </a:rPr>
              <a:t>Modern</a:t>
            </a:r>
            <a:r>
              <a:rPr kumimoji="1" lang="zh-CN" altLang="en-US" dirty="0">
                <a:latin typeface="Futura Medium" panose="020B0602020204020303" pitchFamily="34" charset="-79"/>
                <a:cs typeface="Futura Medium" panose="020B0602020204020303" pitchFamily="34" charset="-79"/>
              </a:rPr>
              <a:t> </a:t>
            </a:r>
            <a:r>
              <a:rPr kumimoji="1" lang="en-US" altLang="zh-CN" dirty="0">
                <a:latin typeface="Futura Medium" panose="020B0602020204020303" pitchFamily="34" charset="-79"/>
                <a:cs typeface="Futura Medium" panose="020B0602020204020303" pitchFamily="34" charset="-79"/>
              </a:rPr>
              <a:t>Compiler</a:t>
            </a:r>
            <a:endParaRPr kumimoji="1" lang="zh-CN" altLang="en-US" dirty="0">
              <a:latin typeface="Futura Medium" panose="020B0602020204020303" pitchFamily="34" charset="-79"/>
              <a:cs typeface="Futura Medium" panose="020B0602020204020303" pitchFamily="34" charset="-79"/>
            </a:endParaRPr>
          </a:p>
        </p:txBody>
      </p:sp>
      <p:pic>
        <p:nvPicPr>
          <p:cNvPr id="3" name="图片 2">
            <a:extLst>
              <a:ext uri="{FF2B5EF4-FFF2-40B4-BE49-F238E27FC236}">
                <a16:creationId xmlns:a16="http://schemas.microsoft.com/office/drawing/2014/main" id="{AF61D4F3-0C17-ED4E-AC6A-9521575D76B0}"/>
              </a:ext>
            </a:extLst>
          </p:cNvPr>
          <p:cNvPicPr>
            <a:picLocks noChangeAspect="1"/>
          </p:cNvPicPr>
          <p:nvPr/>
        </p:nvPicPr>
        <p:blipFill>
          <a:blip r:embed="rId3"/>
          <a:stretch>
            <a:fillRect/>
          </a:stretch>
        </p:blipFill>
        <p:spPr>
          <a:xfrm>
            <a:off x="623636" y="1700808"/>
            <a:ext cx="5897966" cy="4274786"/>
          </a:xfrm>
          <a:prstGeom prst="rect">
            <a:avLst/>
          </a:prstGeom>
        </p:spPr>
      </p:pic>
      <p:pic>
        <p:nvPicPr>
          <p:cNvPr id="6" name="图片 5">
            <a:extLst>
              <a:ext uri="{FF2B5EF4-FFF2-40B4-BE49-F238E27FC236}">
                <a16:creationId xmlns:a16="http://schemas.microsoft.com/office/drawing/2014/main" id="{1FCD6420-FBC6-1442-A186-DB39326FA7BE}"/>
              </a:ext>
            </a:extLst>
          </p:cNvPr>
          <p:cNvPicPr>
            <a:picLocks noChangeAspect="1"/>
          </p:cNvPicPr>
          <p:nvPr/>
        </p:nvPicPr>
        <p:blipFill>
          <a:blip r:embed="rId4"/>
          <a:stretch>
            <a:fillRect/>
          </a:stretch>
        </p:blipFill>
        <p:spPr>
          <a:xfrm>
            <a:off x="7049826" y="1772816"/>
            <a:ext cx="4537283" cy="4274786"/>
          </a:xfrm>
          <a:prstGeom prst="rect">
            <a:avLst/>
          </a:prstGeom>
        </p:spPr>
      </p:pic>
    </p:spTree>
    <p:extLst>
      <p:ext uri="{BB962C8B-B14F-4D97-AF65-F5344CB8AC3E}">
        <p14:creationId xmlns:p14="http://schemas.microsoft.com/office/powerpoint/2010/main" val="740934614"/>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6102F0-8F90-404B-AA6D-0E363F291372}"/>
              </a:ext>
            </a:extLst>
          </p:cNvPr>
          <p:cNvSpPr>
            <a:spLocks noGrp="1"/>
          </p:cNvSpPr>
          <p:nvPr>
            <p:ph type="title"/>
          </p:nvPr>
        </p:nvSpPr>
        <p:spPr/>
        <p:txBody>
          <a:bodyPr/>
          <a:lstStyle/>
          <a:p>
            <a:r>
              <a:rPr kumimoji="1" lang="en-US" altLang="zh-CN" dirty="0"/>
              <a:t>What is LLVM</a:t>
            </a:r>
            <a:endParaRPr kumimoji="1" lang="zh-CN" altLang="en-US" dirty="0"/>
          </a:p>
        </p:txBody>
      </p:sp>
      <p:sp>
        <p:nvSpPr>
          <p:cNvPr id="3" name="内容占位符 2">
            <a:extLst>
              <a:ext uri="{FF2B5EF4-FFF2-40B4-BE49-F238E27FC236}">
                <a16:creationId xmlns:a16="http://schemas.microsoft.com/office/drawing/2014/main" id="{4690B0C4-E74F-4F49-BC2E-B15AA0B7014A}"/>
              </a:ext>
            </a:extLst>
          </p:cNvPr>
          <p:cNvSpPr>
            <a:spLocks noGrp="1"/>
          </p:cNvSpPr>
          <p:nvPr>
            <p:ph sz="half" idx="1"/>
          </p:nvPr>
        </p:nvSpPr>
        <p:spPr>
          <a:xfrm>
            <a:off x="623635" y="1495552"/>
            <a:ext cx="7562978" cy="4525736"/>
          </a:xfrm>
        </p:spPr>
        <p:txBody>
          <a:bodyPr/>
          <a:lstStyle/>
          <a:p>
            <a:r>
              <a:rPr kumimoji="1" lang="en-US" altLang="zh-CN" dirty="0">
                <a:latin typeface="Gill Sans MT" panose="020B0502020104020203" pitchFamily="34" charset="0"/>
                <a:cs typeface="Futura Medium" panose="020B0602020204020303" pitchFamily="34" charset="-79"/>
              </a:rPr>
              <a:t>LLVM is a Compiler</a:t>
            </a:r>
          </a:p>
          <a:p>
            <a:endParaRPr kumimoji="1" lang="en-US" altLang="zh-CN" dirty="0">
              <a:latin typeface="Gill Sans MT" panose="020B0502020104020203" pitchFamily="34" charset="0"/>
              <a:cs typeface="Futura Medium" panose="020B0602020204020303" pitchFamily="34" charset="-79"/>
            </a:endParaRPr>
          </a:p>
          <a:p>
            <a:r>
              <a:rPr kumimoji="1" lang="en-US" altLang="zh-CN" dirty="0">
                <a:latin typeface="Gill Sans MT" panose="020B0502020104020203" pitchFamily="34" charset="0"/>
                <a:cs typeface="Futura Medium" panose="020B0602020204020303" pitchFamily="34" charset="-79"/>
              </a:rPr>
              <a:t>LLVM is a Compiler Infrastructure</a:t>
            </a:r>
          </a:p>
          <a:p>
            <a:endParaRPr kumimoji="1" lang="en-US" altLang="zh-CN" dirty="0">
              <a:latin typeface="Gill Sans MT" panose="020B0502020104020203" pitchFamily="34" charset="0"/>
              <a:cs typeface="Futura Medium" panose="020B0602020204020303" pitchFamily="34" charset="-79"/>
            </a:endParaRPr>
          </a:p>
          <a:p>
            <a:r>
              <a:rPr kumimoji="1" lang="en-US" altLang="zh-CN" dirty="0">
                <a:latin typeface="Gill Sans MT" panose="020B0502020104020203" pitchFamily="34" charset="0"/>
                <a:cs typeface="Futura Medium" panose="020B0602020204020303" pitchFamily="34" charset="-79"/>
              </a:rPr>
              <a:t>LLVM is a series of Compiler Tools</a:t>
            </a:r>
          </a:p>
          <a:p>
            <a:endParaRPr kumimoji="1" lang="en-US" altLang="zh-CN" dirty="0">
              <a:latin typeface="Gill Sans MT" panose="020B0502020104020203" pitchFamily="34" charset="0"/>
              <a:cs typeface="Futura Medium" panose="020B0602020204020303" pitchFamily="34" charset="-79"/>
            </a:endParaRPr>
          </a:p>
          <a:p>
            <a:r>
              <a:rPr kumimoji="1" lang="en-US" altLang="zh-CN" dirty="0">
                <a:latin typeface="Gill Sans MT" panose="020B0502020104020203" pitchFamily="34" charset="0"/>
                <a:cs typeface="Futura Medium" panose="020B0602020204020303" pitchFamily="34" charset="-79"/>
              </a:rPr>
              <a:t>LLVM is a Compiler Toolchain</a:t>
            </a:r>
          </a:p>
          <a:p>
            <a:endParaRPr kumimoji="1" lang="en-US" altLang="zh-CN" dirty="0">
              <a:latin typeface="Gill Sans MT" panose="020B0502020104020203" pitchFamily="34" charset="0"/>
              <a:cs typeface="Futura Medium" panose="020B0602020204020303" pitchFamily="34" charset="-79"/>
            </a:endParaRPr>
          </a:p>
          <a:p>
            <a:r>
              <a:rPr kumimoji="1" lang="en-US" altLang="zh-CN" dirty="0">
                <a:latin typeface="Gill Sans MT" panose="020B0502020104020203" pitchFamily="34" charset="0"/>
                <a:cs typeface="Futura Medium" panose="020B0602020204020303" pitchFamily="34" charset="-79"/>
              </a:rPr>
              <a:t>LLVM is an open source C++ implementation</a:t>
            </a:r>
          </a:p>
          <a:p>
            <a:endParaRPr kumimoji="1" lang="en-US" altLang="zh-CN" dirty="0">
              <a:latin typeface="Gill Sans MT" panose="020B0502020104020203" pitchFamily="34" charset="0"/>
              <a:cs typeface="Futura Medium" panose="020B0602020204020303" pitchFamily="34" charset="-79"/>
            </a:endParaRPr>
          </a:p>
          <a:p>
            <a:r>
              <a:rPr lang="en-US" altLang="zh-CN" dirty="0">
                <a:latin typeface="Gill Sans MT" panose="020B0502020104020203" pitchFamily="34" charset="0"/>
                <a:cs typeface="Futura Medium" panose="020B0602020204020303" pitchFamily="34" charset="-79"/>
              </a:rPr>
              <a:t>LLVM</a:t>
            </a:r>
            <a:r>
              <a:rPr lang="zh-CN" altLang="en-US" dirty="0">
                <a:latin typeface="Gill Sans MT" panose="020B0502020104020203" pitchFamily="34" charset="0"/>
                <a:cs typeface="Futura Medium" panose="020B0602020204020303" pitchFamily="34" charset="-79"/>
              </a:rPr>
              <a:t> 项目发展为一个巨大的编译器相关的工具集合</a:t>
            </a:r>
            <a:endParaRPr kumimoji="1" lang="zh-CN" altLang="en-US" dirty="0">
              <a:latin typeface="Gill Sans MT" panose="020B0502020104020203" pitchFamily="34" charset="0"/>
              <a:cs typeface="Futura Medium" panose="020B0602020204020303" pitchFamily="34" charset="-79"/>
            </a:endParaRPr>
          </a:p>
        </p:txBody>
      </p:sp>
    </p:spTree>
    <p:extLst>
      <p:ext uri="{BB962C8B-B14F-4D97-AF65-F5344CB8AC3E}">
        <p14:creationId xmlns:p14="http://schemas.microsoft.com/office/powerpoint/2010/main" val="3320728370"/>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53E6D6A0-8EFF-2D49-A3C3-CC9AFEA20410}"/>
              </a:ext>
            </a:extLst>
          </p:cNvPr>
          <p:cNvSpPr>
            <a:spLocks noGrp="1"/>
          </p:cNvSpPr>
          <p:nvPr>
            <p:ph sz="half" idx="1"/>
          </p:nvPr>
        </p:nvSpPr>
        <p:spPr/>
        <p:txBody>
          <a:bodyPr anchor="ctr"/>
          <a:lstStyle/>
          <a:p>
            <a:pPr marL="0" indent="0" algn="ctr">
              <a:buNone/>
            </a:pPr>
            <a:r>
              <a:rPr kumimoji="1" lang="en-US" altLang="zh-CN" sz="8800" dirty="0">
                <a:solidFill>
                  <a:srgbClr val="C00000"/>
                </a:solidFill>
                <a:latin typeface="Gill Sans MT" panose="020B0502020104020203" pitchFamily="34" charset="0"/>
              </a:rPr>
              <a:t>Lib</a:t>
            </a:r>
            <a:r>
              <a:rPr kumimoji="1" lang="zh-CN" altLang="en-US" sz="8800" dirty="0">
                <a:solidFill>
                  <a:srgbClr val="C00000"/>
                </a:solidFill>
                <a:latin typeface="Gill Sans MT" panose="020B0502020104020203" pitchFamily="34" charset="0"/>
              </a:rPr>
              <a:t> </a:t>
            </a:r>
            <a:r>
              <a:rPr kumimoji="1" lang="en-US" altLang="zh-CN" sz="8800" dirty="0">
                <a:solidFill>
                  <a:srgbClr val="C00000"/>
                </a:solidFill>
                <a:latin typeface="Gill Sans MT" panose="020B0502020104020203" pitchFamily="34" charset="0"/>
              </a:rPr>
              <a:t>base</a:t>
            </a:r>
            <a:r>
              <a:rPr kumimoji="1" lang="zh-CN" altLang="en-US" sz="8800" dirty="0">
                <a:solidFill>
                  <a:srgbClr val="C00000"/>
                </a:solidFill>
                <a:latin typeface="Gill Sans MT" panose="020B0502020104020203" pitchFamily="34" charset="0"/>
              </a:rPr>
              <a:t> </a:t>
            </a:r>
            <a:r>
              <a:rPr kumimoji="1" lang="en-US" altLang="zh-CN" sz="8800" dirty="0">
                <a:solidFill>
                  <a:srgbClr val="C00000"/>
                </a:solidFill>
                <a:latin typeface="Gill Sans MT" panose="020B0502020104020203" pitchFamily="34" charset="0"/>
              </a:rPr>
              <a:t>LLVM</a:t>
            </a:r>
          </a:p>
        </p:txBody>
      </p:sp>
    </p:spTree>
    <p:extLst>
      <p:ext uri="{BB962C8B-B14F-4D97-AF65-F5344CB8AC3E}">
        <p14:creationId xmlns:p14="http://schemas.microsoft.com/office/powerpoint/2010/main" val="1328158176"/>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B96B3782-08EB-8A4B-A721-A2D98DC36117}"/>
              </a:ext>
            </a:extLst>
          </p:cNvPr>
          <p:cNvSpPr>
            <a:spLocks noGrp="1"/>
          </p:cNvSpPr>
          <p:nvPr>
            <p:ph type="title"/>
          </p:nvPr>
        </p:nvSpPr>
        <p:spPr/>
        <p:txBody>
          <a:bodyPr/>
          <a:lstStyle/>
          <a:p>
            <a:r>
              <a:rPr kumimoji="1" lang="en-US" altLang="zh-CN" b="0" dirty="0"/>
              <a:t>Lib</a:t>
            </a:r>
            <a:r>
              <a:rPr kumimoji="1" lang="zh-CN" altLang="en-US" b="0" dirty="0"/>
              <a:t> </a:t>
            </a:r>
            <a:r>
              <a:rPr kumimoji="1" lang="en-US" altLang="zh-CN" b="0" dirty="0"/>
              <a:t>base</a:t>
            </a:r>
            <a:r>
              <a:rPr kumimoji="1" lang="zh-CN" altLang="en-US" b="0" dirty="0"/>
              <a:t> </a:t>
            </a:r>
            <a:r>
              <a:rPr kumimoji="1" lang="en-US" altLang="zh-CN" b="0" dirty="0"/>
              <a:t>LLVM</a:t>
            </a:r>
            <a:endParaRPr lang="zh-CN" altLang="en-US" b="0" dirty="0"/>
          </a:p>
        </p:txBody>
      </p:sp>
      <p:graphicFrame>
        <p:nvGraphicFramePr>
          <p:cNvPr id="4" name="内容占位符 3">
            <a:extLst>
              <a:ext uri="{FF2B5EF4-FFF2-40B4-BE49-F238E27FC236}">
                <a16:creationId xmlns:a16="http://schemas.microsoft.com/office/drawing/2014/main" id="{DF233DE0-879B-C34F-A8EA-59F9FDC6E0F9}"/>
              </a:ext>
            </a:extLst>
          </p:cNvPr>
          <p:cNvGraphicFramePr>
            <a:graphicFrameLocks noGrp="1"/>
          </p:cNvGraphicFramePr>
          <p:nvPr>
            <p:ph sz="half" idx="1"/>
            <p:extLst>
              <p:ext uri="{D42A27DB-BD31-4B8C-83A1-F6EECF244321}">
                <p14:modId xmlns:p14="http://schemas.microsoft.com/office/powerpoint/2010/main" val="1738273615"/>
              </p:ext>
            </p:extLst>
          </p:nvPr>
        </p:nvGraphicFramePr>
        <p:xfrm>
          <a:off x="616744" y="1285222"/>
          <a:ext cx="10963274" cy="4893209"/>
        </p:xfrm>
        <a:graphic>
          <a:graphicData uri="http://schemas.openxmlformats.org/drawingml/2006/table">
            <a:tbl>
              <a:tblPr/>
              <a:tblGrid>
                <a:gridCol w="1377181">
                  <a:extLst>
                    <a:ext uri="{9D8B030D-6E8A-4147-A177-3AD203B41FA5}">
                      <a16:colId xmlns:a16="http://schemas.microsoft.com/office/drawing/2014/main" val="624261993"/>
                    </a:ext>
                  </a:extLst>
                </a:gridCol>
                <a:gridCol w="9586093">
                  <a:extLst>
                    <a:ext uri="{9D8B030D-6E8A-4147-A177-3AD203B41FA5}">
                      <a16:colId xmlns:a16="http://schemas.microsoft.com/office/drawing/2014/main" val="3820387134"/>
                    </a:ext>
                  </a:extLst>
                </a:gridCol>
              </a:tblGrid>
              <a:tr h="462597">
                <a:tc>
                  <a:txBody>
                    <a:bodyPr/>
                    <a:lstStyle/>
                    <a:p>
                      <a:r>
                        <a:rPr lang="en-US" sz="1200" b="0" dirty="0">
                          <a:solidFill>
                            <a:srgbClr val="374154"/>
                          </a:solidFill>
                          <a:effectLst/>
                          <a:latin typeface="Gill Sans MT" panose="020B0502020104020203" pitchFamily="34" charset="0"/>
                        </a:rPr>
                        <a:t>LLVM Core</a:t>
                      </a:r>
                    </a:p>
                  </a:txBody>
                  <a:tcPr marL="16609" marR="16609" marT="4152" marB="4152" anchor="ctr">
                    <a:lnL w="9525" cap="flat" cmpd="sng" algn="ctr">
                      <a:solidFill>
                        <a:srgbClr val="D3D3D3"/>
                      </a:solidFill>
                      <a:prstDash val="solid"/>
                      <a:round/>
                      <a:headEnd type="none" w="med" len="med"/>
                      <a:tailEnd type="none" w="med" len="med"/>
                    </a:lnL>
                    <a:lnR w="9525" cap="flat" cmpd="sng" algn="ctr">
                      <a:solidFill>
                        <a:srgbClr val="D3D3D3"/>
                      </a:solidFill>
                      <a:prstDash val="solid"/>
                      <a:round/>
                      <a:headEnd type="none" w="med" len="med"/>
                      <a:tailEnd type="none" w="med" len="med"/>
                    </a:lnR>
                    <a:lnT w="9525" cap="flat" cmpd="sng" algn="ctr">
                      <a:solidFill>
                        <a:srgbClr val="D3D3D3"/>
                      </a:solidFill>
                      <a:prstDash val="solid"/>
                      <a:round/>
                      <a:headEnd type="none" w="med" len="med"/>
                      <a:tailEnd type="none" w="med" len="med"/>
                    </a:lnT>
                    <a:lnB w="9525" cap="flat" cmpd="sng" algn="ctr">
                      <a:solidFill>
                        <a:srgbClr val="D3D3D3"/>
                      </a:solidFill>
                      <a:prstDash val="solid"/>
                      <a:round/>
                      <a:headEnd type="none" w="med" len="med"/>
                      <a:tailEnd type="none" w="med" len="med"/>
                    </a:lnB>
                    <a:solidFill>
                      <a:srgbClr val="EBEBEB"/>
                    </a:solidFill>
                  </a:tcPr>
                </a:tc>
                <a:tc>
                  <a:txBody>
                    <a:bodyPr/>
                    <a:lstStyle/>
                    <a:p>
                      <a:r>
                        <a:rPr lang="zh-CN" altLang="en-US" sz="1200" dirty="0">
                          <a:solidFill>
                            <a:srgbClr val="374154"/>
                          </a:solidFill>
                          <a:effectLst/>
                          <a:latin typeface="Gill Sans MT" panose="020B0502020104020203" pitchFamily="34" charset="0"/>
                        </a:rPr>
                        <a:t>即 </a:t>
                      </a:r>
                      <a:r>
                        <a:rPr lang="en-US" sz="1200" dirty="0">
                          <a:solidFill>
                            <a:srgbClr val="374154"/>
                          </a:solidFill>
                          <a:effectLst/>
                          <a:latin typeface="Gill Sans MT" panose="020B0502020104020203" pitchFamily="34" charset="0"/>
                        </a:rPr>
                        <a:t>LLVM </a:t>
                      </a:r>
                      <a:r>
                        <a:rPr lang="zh-CN" altLang="en-US" sz="1200" dirty="0">
                          <a:solidFill>
                            <a:srgbClr val="374154"/>
                          </a:solidFill>
                          <a:effectLst/>
                          <a:latin typeface="Gill Sans MT" panose="020B0502020104020203" pitchFamily="34" charset="0"/>
                        </a:rPr>
                        <a:t>的核心库，主要是围绕 </a:t>
                      </a:r>
                      <a:r>
                        <a:rPr lang="en-US" sz="1200" dirty="0">
                          <a:solidFill>
                            <a:srgbClr val="374154"/>
                          </a:solidFill>
                          <a:effectLst/>
                          <a:latin typeface="Gill Sans MT" panose="020B0502020104020203" pitchFamily="34" charset="0"/>
                        </a:rPr>
                        <a:t>LLVM </a:t>
                      </a:r>
                      <a:r>
                        <a:rPr lang="zh-CN" altLang="en-US" sz="1200" dirty="0">
                          <a:solidFill>
                            <a:srgbClr val="374154"/>
                          </a:solidFill>
                          <a:effectLst/>
                          <a:latin typeface="Gill Sans MT" panose="020B0502020104020203" pitchFamily="34" charset="0"/>
                        </a:rPr>
                        <a:t>中间代码的一些工具，它提供了一个“源”和“目标”无关的优化器和几乎所有主流 </a:t>
                      </a:r>
                      <a:r>
                        <a:rPr lang="en-US" sz="1200" dirty="0">
                          <a:solidFill>
                            <a:srgbClr val="374154"/>
                          </a:solidFill>
                          <a:effectLst/>
                          <a:latin typeface="Gill Sans MT" panose="020B0502020104020203" pitchFamily="34" charset="0"/>
                        </a:rPr>
                        <a:t>CPU </a:t>
                      </a:r>
                      <a:r>
                        <a:rPr lang="zh-CN" altLang="en-US" sz="1200" dirty="0">
                          <a:solidFill>
                            <a:srgbClr val="374154"/>
                          </a:solidFill>
                          <a:effectLst/>
                          <a:latin typeface="Gill Sans MT" panose="020B0502020104020203" pitchFamily="34" charset="0"/>
                        </a:rPr>
                        <a:t>类型的代码（机器码）生成器。</a:t>
                      </a:r>
                    </a:p>
                  </a:txBody>
                  <a:tcPr marL="16609" marR="16609" marT="4152" marB="4152" anchor="ctr">
                    <a:lnL w="9525" cap="flat" cmpd="sng" algn="ctr">
                      <a:solidFill>
                        <a:srgbClr val="D3D3D3"/>
                      </a:solidFill>
                      <a:prstDash val="solid"/>
                      <a:round/>
                      <a:headEnd type="none" w="med" len="med"/>
                      <a:tailEnd type="none" w="med" len="med"/>
                    </a:lnL>
                    <a:lnR w="9525" cap="flat" cmpd="sng" algn="ctr">
                      <a:solidFill>
                        <a:srgbClr val="D3D3D3"/>
                      </a:solidFill>
                      <a:prstDash val="solid"/>
                      <a:round/>
                      <a:headEnd type="none" w="med" len="med"/>
                      <a:tailEnd type="none" w="med" len="med"/>
                    </a:lnR>
                    <a:lnT w="9525" cap="flat" cmpd="sng" algn="ctr">
                      <a:solidFill>
                        <a:srgbClr val="D3D3D3"/>
                      </a:solidFill>
                      <a:prstDash val="solid"/>
                      <a:round/>
                      <a:headEnd type="none" w="med" len="med"/>
                      <a:tailEnd type="none" w="med" len="med"/>
                    </a:lnT>
                    <a:lnB w="9525" cap="flat" cmpd="sng" algn="ctr">
                      <a:solidFill>
                        <a:srgbClr val="D3D3D3"/>
                      </a:solidFill>
                      <a:prstDash val="solid"/>
                      <a:round/>
                      <a:headEnd type="none" w="med" len="med"/>
                      <a:tailEnd type="none" w="med" len="med"/>
                    </a:lnB>
                    <a:solidFill>
                      <a:srgbClr val="FFFFFF"/>
                    </a:solidFill>
                  </a:tcPr>
                </a:tc>
                <a:extLst>
                  <a:ext uri="{0D108BD9-81ED-4DB2-BD59-A6C34878D82A}">
                    <a16:rowId xmlns:a16="http://schemas.microsoft.com/office/drawing/2014/main" val="3314038987"/>
                  </a:ext>
                </a:extLst>
              </a:tr>
              <a:tr h="462597">
                <a:tc>
                  <a:txBody>
                    <a:bodyPr/>
                    <a:lstStyle/>
                    <a:p>
                      <a:r>
                        <a:rPr lang="en-US" sz="1200" b="0" dirty="0">
                          <a:solidFill>
                            <a:srgbClr val="374154"/>
                          </a:solidFill>
                          <a:effectLst/>
                          <a:latin typeface="Gill Sans MT" panose="020B0502020104020203" pitchFamily="34" charset="0"/>
                        </a:rPr>
                        <a:t>Clang</a:t>
                      </a:r>
                    </a:p>
                  </a:txBody>
                  <a:tcPr marL="16609" marR="16609" marT="4152" marB="4152" anchor="ctr">
                    <a:lnL w="9525" cap="flat" cmpd="sng" algn="ctr">
                      <a:solidFill>
                        <a:srgbClr val="D3D3D3"/>
                      </a:solidFill>
                      <a:prstDash val="solid"/>
                      <a:round/>
                      <a:headEnd type="none" w="med" len="med"/>
                      <a:tailEnd type="none" w="med" len="med"/>
                    </a:lnL>
                    <a:lnR w="9525" cap="flat" cmpd="sng" algn="ctr">
                      <a:solidFill>
                        <a:srgbClr val="D3D3D3"/>
                      </a:solidFill>
                      <a:prstDash val="solid"/>
                      <a:round/>
                      <a:headEnd type="none" w="med" len="med"/>
                      <a:tailEnd type="none" w="med" len="med"/>
                    </a:lnR>
                    <a:lnT w="9525" cap="flat" cmpd="sng" algn="ctr">
                      <a:solidFill>
                        <a:srgbClr val="D3D3D3"/>
                      </a:solidFill>
                      <a:prstDash val="solid"/>
                      <a:round/>
                      <a:headEnd type="none" w="med" len="med"/>
                      <a:tailEnd type="none" w="med" len="med"/>
                    </a:lnT>
                    <a:lnB w="9525" cap="flat" cmpd="sng" algn="ctr">
                      <a:solidFill>
                        <a:srgbClr val="D3D3D3"/>
                      </a:solidFill>
                      <a:prstDash val="solid"/>
                      <a:round/>
                      <a:headEnd type="none" w="med" len="med"/>
                      <a:tailEnd type="none" w="med" len="med"/>
                    </a:lnB>
                    <a:solidFill>
                      <a:srgbClr val="EBEBEB"/>
                    </a:solidFill>
                  </a:tcPr>
                </a:tc>
                <a:tc>
                  <a:txBody>
                    <a:bodyPr/>
                    <a:lstStyle/>
                    <a:p>
                      <a:r>
                        <a:rPr lang="zh-CN" altLang="en-US" sz="1200">
                          <a:solidFill>
                            <a:srgbClr val="374154"/>
                          </a:solidFill>
                          <a:effectLst/>
                          <a:latin typeface="Gill Sans MT" panose="020B0502020104020203" pitchFamily="34" charset="0"/>
                        </a:rPr>
                        <a:t>是 </a:t>
                      </a:r>
                      <a:r>
                        <a:rPr lang="en-US" sz="1200">
                          <a:solidFill>
                            <a:srgbClr val="374154"/>
                          </a:solidFill>
                          <a:effectLst/>
                          <a:latin typeface="Gill Sans MT" panose="020B0502020104020203" pitchFamily="34" charset="0"/>
                        </a:rPr>
                        <a:t>LLVM </a:t>
                      </a:r>
                      <a:r>
                        <a:rPr lang="zh-CN" altLang="en-US" sz="1200">
                          <a:solidFill>
                            <a:srgbClr val="374154"/>
                          </a:solidFill>
                          <a:effectLst/>
                          <a:latin typeface="Gill Sans MT" panose="020B0502020104020203" pitchFamily="34" charset="0"/>
                        </a:rPr>
                        <a:t>项目中的一个子项目。它是基于 </a:t>
                      </a:r>
                      <a:r>
                        <a:rPr lang="en-US" sz="1200">
                          <a:solidFill>
                            <a:srgbClr val="374154"/>
                          </a:solidFill>
                          <a:effectLst/>
                          <a:latin typeface="Gill Sans MT" panose="020B0502020104020203" pitchFamily="34" charset="0"/>
                        </a:rPr>
                        <a:t>LLVM </a:t>
                      </a:r>
                      <a:r>
                        <a:rPr lang="zh-CN" altLang="en-US" sz="1200">
                          <a:solidFill>
                            <a:srgbClr val="374154"/>
                          </a:solidFill>
                          <a:effectLst/>
                          <a:latin typeface="Gill Sans MT" panose="020B0502020104020203" pitchFamily="34" charset="0"/>
                        </a:rPr>
                        <a:t>架构的轻量级编译器，诞生之初是为了替代 </a:t>
                      </a:r>
                      <a:r>
                        <a:rPr lang="en-US" sz="1200">
                          <a:solidFill>
                            <a:srgbClr val="374154"/>
                          </a:solidFill>
                          <a:effectLst/>
                          <a:latin typeface="Gill Sans MT" panose="020B0502020104020203" pitchFamily="34" charset="0"/>
                        </a:rPr>
                        <a:t>GCC，</a:t>
                      </a:r>
                      <a:r>
                        <a:rPr lang="zh-CN" altLang="en-US" sz="1200">
                          <a:solidFill>
                            <a:srgbClr val="374154"/>
                          </a:solidFill>
                          <a:effectLst/>
                          <a:latin typeface="Gill Sans MT" panose="020B0502020104020203" pitchFamily="34" charset="0"/>
                        </a:rPr>
                        <a:t>提供更快的编译速度。它是负责编译</a:t>
                      </a:r>
                      <a:r>
                        <a:rPr lang="en-US" sz="1200">
                          <a:solidFill>
                            <a:srgbClr val="374154"/>
                          </a:solidFill>
                          <a:effectLst/>
                          <a:latin typeface="Gill Sans MT" panose="020B0502020104020203" pitchFamily="34" charset="0"/>
                        </a:rPr>
                        <a:t>C、C++、Objecte-C </a:t>
                      </a:r>
                      <a:r>
                        <a:rPr lang="zh-CN" altLang="en-US" sz="1200">
                          <a:solidFill>
                            <a:srgbClr val="374154"/>
                          </a:solidFill>
                          <a:effectLst/>
                          <a:latin typeface="Gill Sans MT" panose="020B0502020104020203" pitchFamily="34" charset="0"/>
                        </a:rPr>
                        <a:t>语言的编译器，它属于整个 </a:t>
                      </a:r>
                      <a:r>
                        <a:rPr lang="en-US" sz="1200">
                          <a:solidFill>
                            <a:srgbClr val="374154"/>
                          </a:solidFill>
                          <a:effectLst/>
                          <a:latin typeface="Gill Sans MT" panose="020B0502020104020203" pitchFamily="34" charset="0"/>
                        </a:rPr>
                        <a:t>LLVM </a:t>
                      </a:r>
                      <a:r>
                        <a:rPr lang="zh-CN" altLang="en-US" sz="1200">
                          <a:solidFill>
                            <a:srgbClr val="374154"/>
                          </a:solidFill>
                          <a:effectLst/>
                          <a:latin typeface="Gill Sans MT" panose="020B0502020104020203" pitchFamily="34" charset="0"/>
                        </a:rPr>
                        <a:t>架构中的，编译器前端。</a:t>
                      </a:r>
                    </a:p>
                  </a:txBody>
                  <a:tcPr marL="16609" marR="16609" marT="4152" marB="4152" anchor="ctr">
                    <a:lnL w="9525" cap="flat" cmpd="sng" algn="ctr">
                      <a:solidFill>
                        <a:srgbClr val="D3D3D3"/>
                      </a:solidFill>
                      <a:prstDash val="solid"/>
                      <a:round/>
                      <a:headEnd type="none" w="med" len="med"/>
                      <a:tailEnd type="none" w="med" len="med"/>
                    </a:lnL>
                    <a:lnR w="9525" cap="flat" cmpd="sng" algn="ctr">
                      <a:solidFill>
                        <a:srgbClr val="D3D3D3"/>
                      </a:solidFill>
                      <a:prstDash val="solid"/>
                      <a:round/>
                      <a:headEnd type="none" w="med" len="med"/>
                      <a:tailEnd type="none" w="med" len="med"/>
                    </a:lnR>
                    <a:lnT w="9525" cap="flat" cmpd="sng" algn="ctr">
                      <a:solidFill>
                        <a:srgbClr val="D3D3D3"/>
                      </a:solidFill>
                      <a:prstDash val="solid"/>
                      <a:round/>
                      <a:headEnd type="none" w="med" len="med"/>
                      <a:tailEnd type="none" w="med" len="med"/>
                    </a:lnT>
                    <a:lnB w="9525" cap="flat" cmpd="sng" algn="ctr">
                      <a:solidFill>
                        <a:srgbClr val="D3D3D3"/>
                      </a:solidFill>
                      <a:prstDash val="solid"/>
                      <a:round/>
                      <a:headEnd type="none" w="med" len="med"/>
                      <a:tailEnd type="none" w="med" len="med"/>
                    </a:lnB>
                    <a:solidFill>
                      <a:srgbClr val="FFFFFF"/>
                    </a:solidFill>
                  </a:tcPr>
                </a:tc>
                <a:extLst>
                  <a:ext uri="{0D108BD9-81ED-4DB2-BD59-A6C34878D82A}">
                    <a16:rowId xmlns:a16="http://schemas.microsoft.com/office/drawing/2014/main" val="701582781"/>
                  </a:ext>
                </a:extLst>
              </a:tr>
              <a:tr h="914924">
                <a:tc>
                  <a:txBody>
                    <a:bodyPr/>
                    <a:lstStyle/>
                    <a:p>
                      <a:r>
                        <a:rPr lang="en-US" sz="1200" b="0" dirty="0">
                          <a:solidFill>
                            <a:srgbClr val="374154"/>
                          </a:solidFill>
                          <a:effectLst/>
                          <a:latin typeface="Gill Sans MT" panose="020B0502020104020203" pitchFamily="34" charset="0"/>
                        </a:rPr>
                        <a:t>Compiler-RT</a:t>
                      </a:r>
                    </a:p>
                  </a:txBody>
                  <a:tcPr marL="16609" marR="16609" marT="4152" marB="4152" anchor="ctr">
                    <a:lnL w="9525" cap="flat" cmpd="sng" algn="ctr">
                      <a:solidFill>
                        <a:srgbClr val="D3D3D3"/>
                      </a:solidFill>
                      <a:prstDash val="solid"/>
                      <a:round/>
                      <a:headEnd type="none" w="med" len="med"/>
                      <a:tailEnd type="none" w="med" len="med"/>
                    </a:lnL>
                    <a:lnR w="9525" cap="flat" cmpd="sng" algn="ctr">
                      <a:solidFill>
                        <a:srgbClr val="D3D3D3"/>
                      </a:solidFill>
                      <a:prstDash val="solid"/>
                      <a:round/>
                      <a:headEnd type="none" w="med" len="med"/>
                      <a:tailEnd type="none" w="med" len="med"/>
                    </a:lnR>
                    <a:lnT w="9525" cap="flat" cmpd="sng" algn="ctr">
                      <a:solidFill>
                        <a:srgbClr val="D3D3D3"/>
                      </a:solidFill>
                      <a:prstDash val="solid"/>
                      <a:round/>
                      <a:headEnd type="none" w="med" len="med"/>
                      <a:tailEnd type="none" w="med" len="med"/>
                    </a:lnT>
                    <a:lnB w="9525" cap="flat" cmpd="sng" algn="ctr">
                      <a:solidFill>
                        <a:srgbClr val="D3D3D3"/>
                      </a:solidFill>
                      <a:prstDash val="solid"/>
                      <a:round/>
                      <a:headEnd type="none" w="med" len="med"/>
                      <a:tailEnd type="none" w="med" len="med"/>
                    </a:lnB>
                    <a:solidFill>
                      <a:srgbClr val="EBEBEB"/>
                    </a:solidFill>
                  </a:tcPr>
                </a:tc>
                <a:tc>
                  <a:txBody>
                    <a:bodyPr/>
                    <a:lstStyle/>
                    <a:p>
                      <a:r>
                        <a:rPr lang="zh-CN" altLang="en-US" sz="1200" dirty="0">
                          <a:solidFill>
                            <a:srgbClr val="374154"/>
                          </a:solidFill>
                          <a:effectLst/>
                          <a:latin typeface="Gill Sans MT" panose="020B0502020104020203" pitchFamily="34" charset="0"/>
                        </a:rPr>
                        <a:t>项目用于为硬件不支持的低级功能提供特定于目标的支持。例如，</a:t>
                      </a:r>
                      <a:r>
                        <a:rPr lang="en-US" altLang="zh-CN" sz="1200" dirty="0">
                          <a:solidFill>
                            <a:srgbClr val="374154"/>
                          </a:solidFill>
                          <a:effectLst/>
                          <a:latin typeface="Gill Sans MT" panose="020B0502020104020203" pitchFamily="34" charset="0"/>
                        </a:rPr>
                        <a:t>32</a:t>
                      </a:r>
                      <a:r>
                        <a:rPr lang="zh-CN" altLang="en-US" sz="1200" dirty="0">
                          <a:solidFill>
                            <a:srgbClr val="374154"/>
                          </a:solidFill>
                          <a:effectLst/>
                          <a:latin typeface="Gill Sans MT" panose="020B0502020104020203" pitchFamily="34" charset="0"/>
                        </a:rPr>
                        <a:t>位目标通常缺少支持</a:t>
                      </a:r>
                      <a:r>
                        <a:rPr lang="en-US" altLang="zh-CN" sz="1200" dirty="0">
                          <a:solidFill>
                            <a:srgbClr val="374154"/>
                          </a:solidFill>
                          <a:effectLst/>
                          <a:latin typeface="Gill Sans MT" panose="020B0502020104020203" pitchFamily="34" charset="0"/>
                        </a:rPr>
                        <a:t>64</a:t>
                      </a:r>
                      <a:r>
                        <a:rPr lang="zh-CN" altLang="en-US" sz="1200" dirty="0">
                          <a:solidFill>
                            <a:srgbClr val="374154"/>
                          </a:solidFill>
                          <a:effectLst/>
                          <a:latin typeface="Gill Sans MT" panose="020B0502020104020203" pitchFamily="34" charset="0"/>
                        </a:rPr>
                        <a:t>位的除法指令。</a:t>
                      </a:r>
                      <a:r>
                        <a:rPr lang="en-US" sz="1200" dirty="0" err="1">
                          <a:solidFill>
                            <a:srgbClr val="374154"/>
                          </a:solidFill>
                          <a:effectLst/>
                          <a:latin typeface="Gill Sans MT" panose="020B0502020104020203" pitchFamily="34" charset="0"/>
                        </a:rPr>
                        <a:t>Compier</a:t>
                      </a:r>
                      <a:r>
                        <a:rPr lang="en-US" sz="1200" dirty="0">
                          <a:solidFill>
                            <a:srgbClr val="374154"/>
                          </a:solidFill>
                          <a:effectLst/>
                          <a:latin typeface="Gill Sans MT" panose="020B0502020104020203" pitchFamily="34" charset="0"/>
                        </a:rPr>
                        <a:t>-RT</a:t>
                      </a:r>
                      <a:r>
                        <a:rPr lang="zh-CN" altLang="en-US" sz="1200" dirty="0">
                          <a:solidFill>
                            <a:srgbClr val="374154"/>
                          </a:solidFill>
                          <a:effectLst/>
                          <a:latin typeface="Gill Sans MT" panose="020B0502020104020203" pitchFamily="34" charset="0"/>
                        </a:rPr>
                        <a:t>通过提供特定于目标并经过优化的功能来解决这个问题，该功能在使用</a:t>
                      </a:r>
                      <a:r>
                        <a:rPr lang="en-US" altLang="zh-CN" sz="1200" dirty="0">
                          <a:solidFill>
                            <a:srgbClr val="374154"/>
                          </a:solidFill>
                          <a:effectLst/>
                          <a:latin typeface="Gill Sans MT" panose="020B0502020104020203" pitchFamily="34" charset="0"/>
                        </a:rPr>
                        <a:t>32</a:t>
                      </a:r>
                      <a:r>
                        <a:rPr lang="zh-CN" altLang="en-US" sz="1200" dirty="0">
                          <a:solidFill>
                            <a:srgbClr val="374154"/>
                          </a:solidFill>
                          <a:effectLst/>
                          <a:latin typeface="Gill Sans MT" panose="020B0502020104020203" pitchFamily="34" charset="0"/>
                        </a:rPr>
                        <a:t>位指令的同时实现了</a:t>
                      </a:r>
                      <a:r>
                        <a:rPr lang="en-US" altLang="zh-CN" sz="1200" dirty="0">
                          <a:solidFill>
                            <a:srgbClr val="374154"/>
                          </a:solidFill>
                          <a:effectLst/>
                          <a:latin typeface="Gill Sans MT" panose="020B0502020104020203" pitchFamily="34" charset="0"/>
                        </a:rPr>
                        <a:t>64</a:t>
                      </a:r>
                      <a:r>
                        <a:rPr lang="zh-CN" altLang="en-US" sz="1200" dirty="0">
                          <a:solidFill>
                            <a:srgbClr val="374154"/>
                          </a:solidFill>
                          <a:effectLst/>
                          <a:latin typeface="Gill Sans MT" panose="020B0502020104020203" pitchFamily="34" charset="0"/>
                        </a:rPr>
                        <a:t>位除法。为代码生成器提供了一些中间代码指令的实现，这些指令通常是目标机器没有直接对应的，例如在</a:t>
                      </a:r>
                      <a:r>
                        <a:rPr lang="en-US" altLang="zh-CN" sz="1200" dirty="0">
                          <a:solidFill>
                            <a:srgbClr val="374154"/>
                          </a:solidFill>
                          <a:effectLst/>
                          <a:latin typeface="Gill Sans MT" panose="020B0502020104020203" pitchFamily="34" charset="0"/>
                        </a:rPr>
                        <a:t>32</a:t>
                      </a:r>
                      <a:r>
                        <a:rPr lang="zh-CN" altLang="en-US" sz="1200" dirty="0">
                          <a:solidFill>
                            <a:srgbClr val="374154"/>
                          </a:solidFill>
                          <a:effectLst/>
                          <a:latin typeface="Gill Sans MT" panose="020B0502020104020203" pitchFamily="34" charset="0"/>
                        </a:rPr>
                        <a:t>位机器上将 </a:t>
                      </a:r>
                      <a:r>
                        <a:rPr lang="en-US" sz="1200" dirty="0">
                          <a:solidFill>
                            <a:srgbClr val="374154"/>
                          </a:solidFill>
                          <a:effectLst/>
                          <a:latin typeface="Gill Sans MT" panose="020B0502020104020203" pitchFamily="34" charset="0"/>
                        </a:rPr>
                        <a:t>double </a:t>
                      </a:r>
                      <a:r>
                        <a:rPr lang="zh-CN" altLang="en-US" sz="1200" dirty="0">
                          <a:solidFill>
                            <a:srgbClr val="374154"/>
                          </a:solidFill>
                          <a:effectLst/>
                          <a:latin typeface="Gill Sans MT" panose="020B0502020104020203" pitchFamily="34" charset="0"/>
                        </a:rPr>
                        <a:t>转换为 </a:t>
                      </a:r>
                      <a:r>
                        <a:rPr lang="en-US" sz="1200" dirty="0">
                          <a:solidFill>
                            <a:srgbClr val="374154"/>
                          </a:solidFill>
                          <a:effectLst/>
                          <a:latin typeface="Gill Sans MT" panose="020B0502020104020203" pitchFamily="34" charset="0"/>
                        </a:rPr>
                        <a:t>unsigned integer </a:t>
                      </a:r>
                      <a:r>
                        <a:rPr lang="zh-CN" altLang="en-US" sz="1200" dirty="0">
                          <a:solidFill>
                            <a:srgbClr val="374154"/>
                          </a:solidFill>
                          <a:effectLst/>
                          <a:latin typeface="Gill Sans MT" panose="020B0502020104020203" pitchFamily="34" charset="0"/>
                        </a:rPr>
                        <a:t>类型。此外该库还为一些动态测试工具提供了运行时实现，例如 </a:t>
                      </a:r>
                      <a:r>
                        <a:rPr lang="en-US" sz="1200" dirty="0" err="1">
                          <a:solidFill>
                            <a:srgbClr val="374154"/>
                          </a:solidFill>
                          <a:effectLst/>
                          <a:latin typeface="Gill Sans MT" panose="020B0502020104020203" pitchFamily="34" charset="0"/>
                        </a:rPr>
                        <a:t>AddressSanitinzer、ThreadSanitizer、MemorySanitizer</a:t>
                      </a:r>
                      <a:r>
                        <a:rPr lang="en-US" sz="1200" dirty="0">
                          <a:solidFill>
                            <a:srgbClr val="374154"/>
                          </a:solidFill>
                          <a:effectLst/>
                          <a:latin typeface="Gill Sans MT" panose="020B0502020104020203" pitchFamily="34" charset="0"/>
                        </a:rPr>
                        <a:t> </a:t>
                      </a:r>
                      <a:r>
                        <a:rPr lang="zh-CN" altLang="en-US" sz="1200" dirty="0">
                          <a:solidFill>
                            <a:srgbClr val="374154"/>
                          </a:solidFill>
                          <a:effectLst/>
                          <a:latin typeface="Gill Sans MT" panose="020B0502020104020203" pitchFamily="34" charset="0"/>
                        </a:rPr>
                        <a:t>和 </a:t>
                      </a:r>
                      <a:r>
                        <a:rPr lang="en-US" sz="1200" dirty="0" err="1">
                          <a:solidFill>
                            <a:srgbClr val="374154"/>
                          </a:solidFill>
                          <a:effectLst/>
                          <a:latin typeface="Gill Sans MT" panose="020B0502020104020203" pitchFamily="34" charset="0"/>
                        </a:rPr>
                        <a:t>DataFlowSanitizer</a:t>
                      </a:r>
                      <a:r>
                        <a:rPr lang="en-US" sz="1200" dirty="0">
                          <a:solidFill>
                            <a:srgbClr val="374154"/>
                          </a:solidFill>
                          <a:effectLst/>
                          <a:latin typeface="Gill Sans MT" panose="020B0502020104020203" pitchFamily="34" charset="0"/>
                        </a:rPr>
                        <a:t> </a:t>
                      </a:r>
                      <a:r>
                        <a:rPr lang="zh-CN" altLang="en-US" sz="1200" dirty="0">
                          <a:solidFill>
                            <a:srgbClr val="374154"/>
                          </a:solidFill>
                          <a:effectLst/>
                          <a:latin typeface="Gill Sans MT" panose="020B0502020104020203" pitchFamily="34" charset="0"/>
                        </a:rPr>
                        <a:t>等。</a:t>
                      </a:r>
                    </a:p>
                  </a:txBody>
                  <a:tcPr marL="16609" marR="16609" marT="4152" marB="4152" anchor="ctr">
                    <a:lnL w="9525" cap="flat" cmpd="sng" algn="ctr">
                      <a:solidFill>
                        <a:srgbClr val="D3D3D3"/>
                      </a:solidFill>
                      <a:prstDash val="solid"/>
                      <a:round/>
                      <a:headEnd type="none" w="med" len="med"/>
                      <a:tailEnd type="none" w="med" len="med"/>
                    </a:lnL>
                    <a:lnR w="9525" cap="flat" cmpd="sng" algn="ctr">
                      <a:solidFill>
                        <a:srgbClr val="D3D3D3"/>
                      </a:solidFill>
                      <a:prstDash val="solid"/>
                      <a:round/>
                      <a:headEnd type="none" w="med" len="med"/>
                      <a:tailEnd type="none" w="med" len="med"/>
                    </a:lnR>
                    <a:lnT w="9525" cap="flat" cmpd="sng" algn="ctr">
                      <a:solidFill>
                        <a:srgbClr val="D3D3D3"/>
                      </a:solidFill>
                      <a:prstDash val="solid"/>
                      <a:round/>
                      <a:headEnd type="none" w="med" len="med"/>
                      <a:tailEnd type="none" w="med" len="med"/>
                    </a:lnT>
                    <a:lnB w="9525" cap="flat" cmpd="sng" algn="ctr">
                      <a:solidFill>
                        <a:srgbClr val="D3D3D3"/>
                      </a:solidFill>
                      <a:prstDash val="solid"/>
                      <a:round/>
                      <a:headEnd type="none" w="med" len="med"/>
                      <a:tailEnd type="none" w="med" len="med"/>
                    </a:lnB>
                    <a:solidFill>
                      <a:srgbClr val="FFFFFF"/>
                    </a:solidFill>
                  </a:tcPr>
                </a:tc>
                <a:extLst>
                  <a:ext uri="{0D108BD9-81ED-4DB2-BD59-A6C34878D82A}">
                    <a16:rowId xmlns:a16="http://schemas.microsoft.com/office/drawing/2014/main" val="3416674395"/>
                  </a:ext>
                </a:extLst>
              </a:tr>
              <a:tr h="236433">
                <a:tc>
                  <a:txBody>
                    <a:bodyPr/>
                    <a:lstStyle/>
                    <a:p>
                      <a:r>
                        <a:rPr lang="en-US" sz="1200" b="0" dirty="0">
                          <a:solidFill>
                            <a:srgbClr val="374154"/>
                          </a:solidFill>
                          <a:effectLst/>
                          <a:latin typeface="Gill Sans MT" panose="020B0502020104020203" pitchFamily="34" charset="0"/>
                        </a:rPr>
                        <a:t>LLDB</a:t>
                      </a:r>
                    </a:p>
                  </a:txBody>
                  <a:tcPr marL="16609" marR="16609" marT="4152" marB="4152" anchor="ctr">
                    <a:lnL w="9525" cap="flat" cmpd="sng" algn="ctr">
                      <a:solidFill>
                        <a:srgbClr val="D3D3D3"/>
                      </a:solidFill>
                      <a:prstDash val="solid"/>
                      <a:round/>
                      <a:headEnd type="none" w="med" len="med"/>
                      <a:tailEnd type="none" w="med" len="med"/>
                    </a:lnL>
                    <a:lnR w="9525" cap="flat" cmpd="sng" algn="ctr">
                      <a:solidFill>
                        <a:srgbClr val="D3D3D3"/>
                      </a:solidFill>
                      <a:prstDash val="solid"/>
                      <a:round/>
                      <a:headEnd type="none" w="med" len="med"/>
                      <a:tailEnd type="none" w="med" len="med"/>
                    </a:lnR>
                    <a:lnT w="9525" cap="flat" cmpd="sng" algn="ctr">
                      <a:solidFill>
                        <a:srgbClr val="D3D3D3"/>
                      </a:solidFill>
                      <a:prstDash val="solid"/>
                      <a:round/>
                      <a:headEnd type="none" w="med" len="med"/>
                      <a:tailEnd type="none" w="med" len="med"/>
                    </a:lnT>
                    <a:lnB w="9525" cap="flat" cmpd="sng" algn="ctr">
                      <a:solidFill>
                        <a:srgbClr val="D3D3D3"/>
                      </a:solidFill>
                      <a:prstDash val="solid"/>
                      <a:round/>
                      <a:headEnd type="none" w="med" len="med"/>
                      <a:tailEnd type="none" w="med" len="med"/>
                    </a:lnB>
                    <a:solidFill>
                      <a:srgbClr val="EBEBEB"/>
                    </a:solidFill>
                  </a:tcPr>
                </a:tc>
                <a:tc>
                  <a:txBody>
                    <a:bodyPr/>
                    <a:lstStyle/>
                    <a:p>
                      <a:r>
                        <a:rPr lang="en-US" sz="1200">
                          <a:solidFill>
                            <a:srgbClr val="374154"/>
                          </a:solidFill>
                          <a:effectLst/>
                          <a:latin typeface="Gill Sans MT" panose="020B0502020104020203" pitchFamily="34" charset="0"/>
                        </a:rPr>
                        <a:t>LLDB</a:t>
                      </a:r>
                      <a:r>
                        <a:rPr lang="zh-CN" altLang="en-US" sz="1200">
                          <a:solidFill>
                            <a:srgbClr val="374154"/>
                          </a:solidFill>
                          <a:effectLst/>
                          <a:latin typeface="Gill Sans MT" panose="020B0502020104020203" pitchFamily="34" charset="0"/>
                        </a:rPr>
                        <a:t>是一个</a:t>
                      </a:r>
                      <a:r>
                        <a:rPr lang="en-US" sz="1200">
                          <a:solidFill>
                            <a:srgbClr val="374154"/>
                          </a:solidFill>
                          <a:effectLst/>
                          <a:latin typeface="Gill Sans MT" panose="020B0502020104020203" pitchFamily="34" charset="0"/>
                        </a:rPr>
                        <a:t>LLVM</a:t>
                      </a:r>
                      <a:r>
                        <a:rPr lang="zh-CN" altLang="en-US" sz="1200">
                          <a:solidFill>
                            <a:srgbClr val="374154"/>
                          </a:solidFill>
                          <a:effectLst/>
                          <a:latin typeface="Gill Sans MT" panose="020B0502020104020203" pitchFamily="34" charset="0"/>
                        </a:rPr>
                        <a:t>的原生调试器项目，最初是</a:t>
                      </a:r>
                      <a:r>
                        <a:rPr lang="en-US" sz="1200">
                          <a:solidFill>
                            <a:srgbClr val="374154"/>
                          </a:solidFill>
                          <a:effectLst/>
                          <a:latin typeface="Gill Sans MT" panose="020B0502020104020203" pitchFamily="34" charset="0"/>
                        </a:rPr>
                        <a:t>XCode</a:t>
                      </a:r>
                      <a:r>
                        <a:rPr lang="zh-CN" altLang="en-US" sz="1200">
                          <a:solidFill>
                            <a:srgbClr val="374154"/>
                          </a:solidFill>
                          <a:effectLst/>
                          <a:latin typeface="Gill Sans MT" panose="020B0502020104020203" pitchFamily="34" charset="0"/>
                        </a:rPr>
                        <a:t>的调试器，用以取代</a:t>
                      </a:r>
                      <a:r>
                        <a:rPr lang="en-US" sz="1200">
                          <a:solidFill>
                            <a:srgbClr val="374154"/>
                          </a:solidFill>
                          <a:effectLst/>
                          <a:latin typeface="Gill Sans MT" panose="020B0502020104020203" pitchFamily="34" charset="0"/>
                        </a:rPr>
                        <a:t>GDB。LLDB</a:t>
                      </a:r>
                      <a:r>
                        <a:rPr lang="zh-CN" altLang="en-US" sz="1200">
                          <a:solidFill>
                            <a:srgbClr val="374154"/>
                          </a:solidFill>
                          <a:effectLst/>
                          <a:latin typeface="Gill Sans MT" panose="020B0502020104020203" pitchFamily="34" charset="0"/>
                        </a:rPr>
                        <a:t>提供丰富的流程控制和数据检测的调试功能。</a:t>
                      </a:r>
                    </a:p>
                  </a:txBody>
                  <a:tcPr marL="16609" marR="16609" marT="4152" marB="4152" anchor="ctr">
                    <a:lnL w="9525" cap="flat" cmpd="sng" algn="ctr">
                      <a:solidFill>
                        <a:srgbClr val="D3D3D3"/>
                      </a:solidFill>
                      <a:prstDash val="solid"/>
                      <a:round/>
                      <a:headEnd type="none" w="med" len="med"/>
                      <a:tailEnd type="none" w="med" len="med"/>
                    </a:lnL>
                    <a:lnR w="9525" cap="flat" cmpd="sng" algn="ctr">
                      <a:solidFill>
                        <a:srgbClr val="D3D3D3"/>
                      </a:solidFill>
                      <a:prstDash val="solid"/>
                      <a:round/>
                      <a:headEnd type="none" w="med" len="med"/>
                      <a:tailEnd type="none" w="med" len="med"/>
                    </a:lnR>
                    <a:lnT w="9525" cap="flat" cmpd="sng" algn="ctr">
                      <a:solidFill>
                        <a:srgbClr val="D3D3D3"/>
                      </a:solidFill>
                      <a:prstDash val="solid"/>
                      <a:round/>
                      <a:headEnd type="none" w="med" len="med"/>
                      <a:tailEnd type="none" w="med" len="med"/>
                    </a:lnT>
                    <a:lnB w="9525" cap="flat" cmpd="sng" algn="ctr">
                      <a:solidFill>
                        <a:srgbClr val="D3D3D3"/>
                      </a:solidFill>
                      <a:prstDash val="solid"/>
                      <a:round/>
                      <a:headEnd type="none" w="med" len="med"/>
                      <a:tailEnd type="none" w="med" len="med"/>
                    </a:lnB>
                    <a:solidFill>
                      <a:srgbClr val="FFFFFF"/>
                    </a:solidFill>
                  </a:tcPr>
                </a:tc>
                <a:extLst>
                  <a:ext uri="{0D108BD9-81ED-4DB2-BD59-A6C34878D82A}">
                    <a16:rowId xmlns:a16="http://schemas.microsoft.com/office/drawing/2014/main" val="230201271"/>
                  </a:ext>
                </a:extLst>
              </a:tr>
              <a:tr h="236433">
                <a:tc>
                  <a:txBody>
                    <a:bodyPr/>
                    <a:lstStyle/>
                    <a:p>
                      <a:r>
                        <a:rPr lang="en-US" sz="1200" b="0" dirty="0">
                          <a:solidFill>
                            <a:srgbClr val="374154"/>
                          </a:solidFill>
                          <a:effectLst/>
                          <a:latin typeface="Gill Sans MT" panose="020B0502020104020203" pitchFamily="34" charset="0"/>
                        </a:rPr>
                        <a:t>LLD</a:t>
                      </a:r>
                    </a:p>
                  </a:txBody>
                  <a:tcPr marL="16609" marR="16609" marT="4152" marB="4152" anchor="ctr">
                    <a:lnL w="9525" cap="flat" cmpd="sng" algn="ctr">
                      <a:solidFill>
                        <a:srgbClr val="D3D3D3"/>
                      </a:solidFill>
                      <a:prstDash val="solid"/>
                      <a:round/>
                      <a:headEnd type="none" w="med" len="med"/>
                      <a:tailEnd type="none" w="med" len="med"/>
                    </a:lnL>
                    <a:lnR w="9525" cap="flat" cmpd="sng" algn="ctr">
                      <a:solidFill>
                        <a:srgbClr val="D3D3D3"/>
                      </a:solidFill>
                      <a:prstDash val="solid"/>
                      <a:round/>
                      <a:headEnd type="none" w="med" len="med"/>
                      <a:tailEnd type="none" w="med" len="med"/>
                    </a:lnR>
                    <a:lnT w="9525" cap="flat" cmpd="sng" algn="ctr">
                      <a:solidFill>
                        <a:srgbClr val="D3D3D3"/>
                      </a:solidFill>
                      <a:prstDash val="solid"/>
                      <a:round/>
                      <a:headEnd type="none" w="med" len="med"/>
                      <a:tailEnd type="none" w="med" len="med"/>
                    </a:lnT>
                    <a:lnB w="9525" cap="flat" cmpd="sng" algn="ctr">
                      <a:solidFill>
                        <a:srgbClr val="D3D3D3"/>
                      </a:solidFill>
                      <a:prstDash val="solid"/>
                      <a:round/>
                      <a:headEnd type="none" w="med" len="med"/>
                      <a:tailEnd type="none" w="med" len="med"/>
                    </a:lnB>
                    <a:solidFill>
                      <a:srgbClr val="EBEBEB"/>
                    </a:solidFill>
                  </a:tcPr>
                </a:tc>
                <a:tc>
                  <a:txBody>
                    <a:bodyPr/>
                    <a:lstStyle/>
                    <a:p>
                      <a:r>
                        <a:rPr lang="en-US" sz="1200">
                          <a:solidFill>
                            <a:srgbClr val="374154"/>
                          </a:solidFill>
                          <a:effectLst/>
                          <a:latin typeface="Gill Sans MT" panose="020B0502020104020203" pitchFamily="34" charset="0"/>
                        </a:rPr>
                        <a:t>clang/llvm</a:t>
                      </a:r>
                      <a:r>
                        <a:rPr lang="zh-CN" altLang="en-US" sz="1200">
                          <a:solidFill>
                            <a:srgbClr val="374154"/>
                          </a:solidFill>
                          <a:effectLst/>
                          <a:latin typeface="Gill Sans MT" panose="020B0502020104020203" pitchFamily="34" charset="0"/>
                        </a:rPr>
                        <a:t>内置的链接器。</a:t>
                      </a:r>
                    </a:p>
                  </a:txBody>
                  <a:tcPr marL="16609" marR="16609" marT="4152" marB="4152" anchor="ctr">
                    <a:lnL w="9525" cap="flat" cmpd="sng" algn="ctr">
                      <a:solidFill>
                        <a:srgbClr val="D3D3D3"/>
                      </a:solidFill>
                      <a:prstDash val="solid"/>
                      <a:round/>
                      <a:headEnd type="none" w="med" len="med"/>
                      <a:tailEnd type="none" w="med" len="med"/>
                    </a:lnL>
                    <a:lnR w="9525" cap="flat" cmpd="sng" algn="ctr">
                      <a:solidFill>
                        <a:srgbClr val="D3D3D3"/>
                      </a:solidFill>
                      <a:prstDash val="solid"/>
                      <a:round/>
                      <a:headEnd type="none" w="med" len="med"/>
                      <a:tailEnd type="none" w="med" len="med"/>
                    </a:lnR>
                    <a:lnT w="9525" cap="flat" cmpd="sng" algn="ctr">
                      <a:solidFill>
                        <a:srgbClr val="D3D3D3"/>
                      </a:solidFill>
                      <a:prstDash val="solid"/>
                      <a:round/>
                      <a:headEnd type="none" w="med" len="med"/>
                      <a:tailEnd type="none" w="med" len="med"/>
                    </a:lnT>
                    <a:lnB w="9525" cap="flat" cmpd="sng" algn="ctr">
                      <a:solidFill>
                        <a:srgbClr val="D3D3D3"/>
                      </a:solidFill>
                      <a:prstDash val="solid"/>
                      <a:round/>
                      <a:headEnd type="none" w="med" len="med"/>
                      <a:tailEnd type="none" w="med" len="med"/>
                    </a:lnB>
                    <a:solidFill>
                      <a:srgbClr val="FFFFFF"/>
                    </a:solidFill>
                  </a:tcPr>
                </a:tc>
                <a:extLst>
                  <a:ext uri="{0D108BD9-81ED-4DB2-BD59-A6C34878D82A}">
                    <a16:rowId xmlns:a16="http://schemas.microsoft.com/office/drawing/2014/main" val="440591790"/>
                  </a:ext>
                </a:extLst>
              </a:tr>
              <a:tr h="236433">
                <a:tc>
                  <a:txBody>
                    <a:bodyPr/>
                    <a:lstStyle/>
                    <a:p>
                      <a:r>
                        <a:rPr lang="en-US" sz="1200" b="0">
                          <a:solidFill>
                            <a:srgbClr val="374154"/>
                          </a:solidFill>
                          <a:effectLst/>
                          <a:latin typeface="Gill Sans MT" panose="020B0502020104020203" pitchFamily="34" charset="0"/>
                        </a:rPr>
                        <a:t>Dragonegg</a:t>
                      </a:r>
                    </a:p>
                  </a:txBody>
                  <a:tcPr marL="16609" marR="16609" marT="4152" marB="4152" anchor="ctr">
                    <a:lnL w="9525" cap="flat" cmpd="sng" algn="ctr">
                      <a:solidFill>
                        <a:srgbClr val="D3D3D3"/>
                      </a:solidFill>
                      <a:prstDash val="solid"/>
                      <a:round/>
                      <a:headEnd type="none" w="med" len="med"/>
                      <a:tailEnd type="none" w="med" len="med"/>
                    </a:lnL>
                    <a:lnR w="9525" cap="flat" cmpd="sng" algn="ctr">
                      <a:solidFill>
                        <a:srgbClr val="D3D3D3"/>
                      </a:solidFill>
                      <a:prstDash val="solid"/>
                      <a:round/>
                      <a:headEnd type="none" w="med" len="med"/>
                      <a:tailEnd type="none" w="med" len="med"/>
                    </a:lnR>
                    <a:lnT w="9525" cap="flat" cmpd="sng" algn="ctr">
                      <a:solidFill>
                        <a:srgbClr val="D3D3D3"/>
                      </a:solidFill>
                      <a:prstDash val="solid"/>
                      <a:round/>
                      <a:headEnd type="none" w="med" len="med"/>
                      <a:tailEnd type="none" w="med" len="med"/>
                    </a:lnT>
                    <a:lnB w="9525" cap="flat" cmpd="sng" algn="ctr">
                      <a:solidFill>
                        <a:srgbClr val="D3D3D3"/>
                      </a:solidFill>
                      <a:prstDash val="solid"/>
                      <a:round/>
                      <a:headEnd type="none" w="med" len="med"/>
                      <a:tailEnd type="none" w="med" len="med"/>
                    </a:lnB>
                    <a:solidFill>
                      <a:srgbClr val="EBEBEB"/>
                    </a:solidFill>
                  </a:tcPr>
                </a:tc>
                <a:tc>
                  <a:txBody>
                    <a:bodyPr/>
                    <a:lstStyle/>
                    <a:p>
                      <a:r>
                        <a:rPr lang="en-US" sz="1200">
                          <a:solidFill>
                            <a:srgbClr val="374154"/>
                          </a:solidFill>
                          <a:effectLst/>
                          <a:latin typeface="Gill Sans MT" panose="020B0502020104020203" pitchFamily="34" charset="0"/>
                        </a:rPr>
                        <a:t>GCC</a:t>
                      </a:r>
                      <a:r>
                        <a:rPr lang="zh-CN" altLang="en-US" sz="1200">
                          <a:solidFill>
                            <a:srgbClr val="374154"/>
                          </a:solidFill>
                          <a:effectLst/>
                          <a:latin typeface="Gill Sans MT" panose="020B0502020104020203" pitchFamily="34" charset="0"/>
                        </a:rPr>
                        <a:t>插件，可将</a:t>
                      </a:r>
                      <a:r>
                        <a:rPr lang="en-US" sz="1200">
                          <a:solidFill>
                            <a:srgbClr val="374154"/>
                          </a:solidFill>
                          <a:effectLst/>
                          <a:latin typeface="Gill Sans MT" panose="020B0502020104020203" pitchFamily="34" charset="0"/>
                        </a:rPr>
                        <a:t>GCC</a:t>
                      </a:r>
                      <a:r>
                        <a:rPr lang="zh-CN" altLang="en-US" sz="1200">
                          <a:solidFill>
                            <a:srgbClr val="374154"/>
                          </a:solidFill>
                          <a:effectLst/>
                          <a:latin typeface="Gill Sans MT" panose="020B0502020104020203" pitchFamily="34" charset="0"/>
                        </a:rPr>
                        <a:t>的优化和代码生成器替换为</a:t>
                      </a:r>
                      <a:r>
                        <a:rPr lang="en-US" sz="1200">
                          <a:solidFill>
                            <a:srgbClr val="374154"/>
                          </a:solidFill>
                          <a:effectLst/>
                          <a:latin typeface="Gill Sans MT" panose="020B0502020104020203" pitchFamily="34" charset="0"/>
                        </a:rPr>
                        <a:t>LLVM</a:t>
                      </a:r>
                      <a:r>
                        <a:rPr lang="zh-CN" altLang="en-US" sz="1200">
                          <a:solidFill>
                            <a:srgbClr val="374154"/>
                          </a:solidFill>
                          <a:effectLst/>
                          <a:latin typeface="Gill Sans MT" panose="020B0502020104020203" pitchFamily="34" charset="0"/>
                        </a:rPr>
                        <a:t>的相应工具。</a:t>
                      </a:r>
                    </a:p>
                  </a:txBody>
                  <a:tcPr marL="16609" marR="16609" marT="4152" marB="4152" anchor="ctr">
                    <a:lnL w="9525" cap="flat" cmpd="sng" algn="ctr">
                      <a:solidFill>
                        <a:srgbClr val="D3D3D3"/>
                      </a:solidFill>
                      <a:prstDash val="solid"/>
                      <a:round/>
                      <a:headEnd type="none" w="med" len="med"/>
                      <a:tailEnd type="none" w="med" len="med"/>
                    </a:lnL>
                    <a:lnR w="9525" cap="flat" cmpd="sng" algn="ctr">
                      <a:solidFill>
                        <a:srgbClr val="D3D3D3"/>
                      </a:solidFill>
                      <a:prstDash val="solid"/>
                      <a:round/>
                      <a:headEnd type="none" w="med" len="med"/>
                      <a:tailEnd type="none" w="med" len="med"/>
                    </a:lnR>
                    <a:lnT w="9525" cap="flat" cmpd="sng" algn="ctr">
                      <a:solidFill>
                        <a:srgbClr val="D3D3D3"/>
                      </a:solidFill>
                      <a:prstDash val="solid"/>
                      <a:round/>
                      <a:headEnd type="none" w="med" len="med"/>
                      <a:tailEnd type="none" w="med" len="med"/>
                    </a:lnT>
                    <a:lnB w="9525" cap="flat" cmpd="sng" algn="ctr">
                      <a:solidFill>
                        <a:srgbClr val="D3D3D3"/>
                      </a:solidFill>
                      <a:prstDash val="solid"/>
                      <a:round/>
                      <a:headEnd type="none" w="med" len="med"/>
                      <a:tailEnd type="none" w="med" len="med"/>
                    </a:lnB>
                    <a:solidFill>
                      <a:srgbClr val="FFFFFF"/>
                    </a:solidFill>
                  </a:tcPr>
                </a:tc>
                <a:extLst>
                  <a:ext uri="{0D108BD9-81ED-4DB2-BD59-A6C34878D82A}">
                    <a16:rowId xmlns:a16="http://schemas.microsoft.com/office/drawing/2014/main" val="2520268409"/>
                  </a:ext>
                </a:extLst>
              </a:tr>
              <a:tr h="236433">
                <a:tc>
                  <a:txBody>
                    <a:bodyPr/>
                    <a:lstStyle/>
                    <a:p>
                      <a:r>
                        <a:rPr lang="en-US" sz="1200" b="0" dirty="0" err="1">
                          <a:solidFill>
                            <a:srgbClr val="374154"/>
                          </a:solidFill>
                          <a:effectLst/>
                          <a:latin typeface="Gill Sans MT" panose="020B0502020104020203" pitchFamily="34" charset="0"/>
                        </a:rPr>
                        <a:t>libc</a:t>
                      </a:r>
                      <a:endParaRPr lang="en-US" sz="1200" b="0" dirty="0">
                        <a:solidFill>
                          <a:srgbClr val="374154"/>
                        </a:solidFill>
                        <a:effectLst/>
                        <a:latin typeface="Gill Sans MT" panose="020B0502020104020203" pitchFamily="34" charset="0"/>
                      </a:endParaRPr>
                    </a:p>
                  </a:txBody>
                  <a:tcPr marL="16609" marR="16609" marT="4152" marB="4152" anchor="ctr">
                    <a:lnL w="9525" cap="flat" cmpd="sng" algn="ctr">
                      <a:solidFill>
                        <a:srgbClr val="D3D3D3"/>
                      </a:solidFill>
                      <a:prstDash val="solid"/>
                      <a:round/>
                      <a:headEnd type="none" w="med" len="med"/>
                      <a:tailEnd type="none" w="med" len="med"/>
                    </a:lnL>
                    <a:lnR w="9525" cap="flat" cmpd="sng" algn="ctr">
                      <a:solidFill>
                        <a:srgbClr val="D3D3D3"/>
                      </a:solidFill>
                      <a:prstDash val="solid"/>
                      <a:round/>
                      <a:headEnd type="none" w="med" len="med"/>
                      <a:tailEnd type="none" w="med" len="med"/>
                    </a:lnR>
                    <a:lnT w="9525" cap="flat" cmpd="sng" algn="ctr">
                      <a:solidFill>
                        <a:srgbClr val="D3D3D3"/>
                      </a:solidFill>
                      <a:prstDash val="solid"/>
                      <a:round/>
                      <a:headEnd type="none" w="med" len="med"/>
                      <a:tailEnd type="none" w="med" len="med"/>
                    </a:lnT>
                    <a:lnB w="9525" cap="flat" cmpd="sng" algn="ctr">
                      <a:solidFill>
                        <a:srgbClr val="D3D3D3"/>
                      </a:solidFill>
                      <a:prstDash val="solid"/>
                      <a:round/>
                      <a:headEnd type="none" w="med" len="med"/>
                      <a:tailEnd type="none" w="med" len="med"/>
                    </a:lnB>
                    <a:solidFill>
                      <a:srgbClr val="EBEBEB"/>
                    </a:solidFill>
                  </a:tcPr>
                </a:tc>
                <a:tc>
                  <a:txBody>
                    <a:bodyPr/>
                    <a:lstStyle/>
                    <a:p>
                      <a:r>
                        <a:rPr lang="en-US" sz="1200">
                          <a:solidFill>
                            <a:srgbClr val="374154"/>
                          </a:solidFill>
                          <a:effectLst/>
                          <a:latin typeface="Gill Sans MT" panose="020B0502020104020203" pitchFamily="34" charset="0"/>
                        </a:rPr>
                        <a:t>C</a:t>
                      </a:r>
                      <a:r>
                        <a:rPr lang="zh-CN" altLang="en-US" sz="1200">
                          <a:solidFill>
                            <a:srgbClr val="374154"/>
                          </a:solidFill>
                          <a:effectLst/>
                          <a:latin typeface="Gill Sans MT" panose="020B0502020104020203" pitchFamily="34" charset="0"/>
                        </a:rPr>
                        <a:t>标准库实现。</a:t>
                      </a:r>
                    </a:p>
                  </a:txBody>
                  <a:tcPr marL="16609" marR="16609" marT="4152" marB="4152" anchor="ctr">
                    <a:lnL w="9525" cap="flat" cmpd="sng" algn="ctr">
                      <a:solidFill>
                        <a:srgbClr val="D3D3D3"/>
                      </a:solidFill>
                      <a:prstDash val="solid"/>
                      <a:round/>
                      <a:headEnd type="none" w="med" len="med"/>
                      <a:tailEnd type="none" w="med" len="med"/>
                    </a:lnL>
                    <a:lnR w="9525" cap="flat" cmpd="sng" algn="ctr">
                      <a:solidFill>
                        <a:srgbClr val="D3D3D3"/>
                      </a:solidFill>
                      <a:prstDash val="solid"/>
                      <a:round/>
                      <a:headEnd type="none" w="med" len="med"/>
                      <a:tailEnd type="none" w="med" len="med"/>
                    </a:lnR>
                    <a:lnT w="9525" cap="flat" cmpd="sng" algn="ctr">
                      <a:solidFill>
                        <a:srgbClr val="D3D3D3"/>
                      </a:solidFill>
                      <a:prstDash val="solid"/>
                      <a:round/>
                      <a:headEnd type="none" w="med" len="med"/>
                      <a:tailEnd type="none" w="med" len="med"/>
                    </a:lnT>
                    <a:lnB w="9525" cap="flat" cmpd="sng" algn="ctr">
                      <a:solidFill>
                        <a:srgbClr val="D3D3D3"/>
                      </a:solidFill>
                      <a:prstDash val="solid"/>
                      <a:round/>
                      <a:headEnd type="none" w="med" len="med"/>
                      <a:tailEnd type="none" w="med" len="med"/>
                    </a:lnB>
                    <a:solidFill>
                      <a:srgbClr val="FFFFFF"/>
                    </a:solidFill>
                  </a:tcPr>
                </a:tc>
                <a:extLst>
                  <a:ext uri="{0D108BD9-81ED-4DB2-BD59-A6C34878D82A}">
                    <a16:rowId xmlns:a16="http://schemas.microsoft.com/office/drawing/2014/main" val="505255621"/>
                  </a:ext>
                </a:extLst>
              </a:tr>
              <a:tr h="236433">
                <a:tc>
                  <a:txBody>
                    <a:bodyPr/>
                    <a:lstStyle/>
                    <a:p>
                      <a:r>
                        <a:rPr lang="en-US" sz="1200" b="0" dirty="0" err="1">
                          <a:solidFill>
                            <a:srgbClr val="374154"/>
                          </a:solidFill>
                          <a:effectLst/>
                          <a:latin typeface="Gill Sans MT" panose="020B0502020104020203" pitchFamily="34" charset="0"/>
                        </a:rPr>
                        <a:t>libcxx</a:t>
                      </a:r>
                      <a:r>
                        <a:rPr lang="en-US" sz="1200" b="0" dirty="0">
                          <a:solidFill>
                            <a:srgbClr val="374154"/>
                          </a:solidFill>
                          <a:effectLst/>
                          <a:latin typeface="Gill Sans MT" panose="020B0502020104020203" pitchFamily="34" charset="0"/>
                        </a:rPr>
                        <a:t>/</a:t>
                      </a:r>
                      <a:r>
                        <a:rPr lang="en-US" sz="1200" b="0" dirty="0" err="1">
                          <a:solidFill>
                            <a:srgbClr val="374154"/>
                          </a:solidFill>
                          <a:effectLst/>
                          <a:latin typeface="Gill Sans MT" panose="020B0502020104020203" pitchFamily="34" charset="0"/>
                        </a:rPr>
                        <a:t>libcxxabi</a:t>
                      </a:r>
                      <a:endParaRPr lang="en-US" sz="1200" b="0" dirty="0">
                        <a:solidFill>
                          <a:srgbClr val="374154"/>
                        </a:solidFill>
                        <a:effectLst/>
                        <a:latin typeface="Gill Sans MT" panose="020B0502020104020203" pitchFamily="34" charset="0"/>
                      </a:endParaRPr>
                    </a:p>
                  </a:txBody>
                  <a:tcPr marL="16609" marR="16609" marT="4152" marB="4152" anchor="ctr">
                    <a:lnL w="9525" cap="flat" cmpd="sng" algn="ctr">
                      <a:solidFill>
                        <a:srgbClr val="D3D3D3"/>
                      </a:solidFill>
                      <a:prstDash val="solid"/>
                      <a:round/>
                      <a:headEnd type="none" w="med" len="med"/>
                      <a:tailEnd type="none" w="med" len="med"/>
                    </a:lnL>
                    <a:lnR w="9525" cap="flat" cmpd="sng" algn="ctr">
                      <a:solidFill>
                        <a:srgbClr val="D3D3D3"/>
                      </a:solidFill>
                      <a:prstDash val="solid"/>
                      <a:round/>
                      <a:headEnd type="none" w="med" len="med"/>
                      <a:tailEnd type="none" w="med" len="med"/>
                    </a:lnR>
                    <a:lnT w="9525" cap="flat" cmpd="sng" algn="ctr">
                      <a:solidFill>
                        <a:srgbClr val="D3D3D3"/>
                      </a:solidFill>
                      <a:prstDash val="solid"/>
                      <a:round/>
                      <a:headEnd type="none" w="med" len="med"/>
                      <a:tailEnd type="none" w="med" len="med"/>
                    </a:lnT>
                    <a:lnB w="9525" cap="flat" cmpd="sng" algn="ctr">
                      <a:solidFill>
                        <a:srgbClr val="D3D3D3"/>
                      </a:solidFill>
                      <a:prstDash val="solid"/>
                      <a:round/>
                      <a:headEnd type="none" w="med" len="med"/>
                      <a:tailEnd type="none" w="med" len="med"/>
                    </a:lnB>
                    <a:solidFill>
                      <a:srgbClr val="EBEBEB"/>
                    </a:solidFill>
                  </a:tcPr>
                </a:tc>
                <a:tc>
                  <a:txBody>
                    <a:bodyPr/>
                    <a:lstStyle/>
                    <a:p>
                      <a:r>
                        <a:rPr lang="en-US" sz="1200">
                          <a:solidFill>
                            <a:srgbClr val="374154"/>
                          </a:solidFill>
                          <a:effectLst/>
                          <a:latin typeface="Gill Sans MT" panose="020B0502020104020203" pitchFamily="34" charset="0"/>
                        </a:rPr>
                        <a:t>C++</a:t>
                      </a:r>
                      <a:r>
                        <a:rPr lang="zh-CN" altLang="en-US" sz="1200">
                          <a:solidFill>
                            <a:srgbClr val="374154"/>
                          </a:solidFill>
                          <a:effectLst/>
                          <a:latin typeface="Gill Sans MT" panose="020B0502020104020203" pitchFamily="34" charset="0"/>
                        </a:rPr>
                        <a:t>标准库实现。</a:t>
                      </a:r>
                    </a:p>
                  </a:txBody>
                  <a:tcPr marL="16609" marR="16609" marT="4152" marB="4152" anchor="ctr">
                    <a:lnL w="9525" cap="flat" cmpd="sng" algn="ctr">
                      <a:solidFill>
                        <a:srgbClr val="D3D3D3"/>
                      </a:solidFill>
                      <a:prstDash val="solid"/>
                      <a:round/>
                      <a:headEnd type="none" w="med" len="med"/>
                      <a:tailEnd type="none" w="med" len="med"/>
                    </a:lnL>
                    <a:lnR w="9525" cap="flat" cmpd="sng" algn="ctr">
                      <a:solidFill>
                        <a:srgbClr val="D3D3D3"/>
                      </a:solidFill>
                      <a:prstDash val="solid"/>
                      <a:round/>
                      <a:headEnd type="none" w="med" len="med"/>
                      <a:tailEnd type="none" w="med" len="med"/>
                    </a:lnR>
                    <a:lnT w="9525" cap="flat" cmpd="sng" algn="ctr">
                      <a:solidFill>
                        <a:srgbClr val="D3D3D3"/>
                      </a:solidFill>
                      <a:prstDash val="solid"/>
                      <a:round/>
                      <a:headEnd type="none" w="med" len="med"/>
                      <a:tailEnd type="none" w="med" len="med"/>
                    </a:lnT>
                    <a:lnB w="9525" cap="flat" cmpd="sng" algn="ctr">
                      <a:solidFill>
                        <a:srgbClr val="D3D3D3"/>
                      </a:solidFill>
                      <a:prstDash val="solid"/>
                      <a:round/>
                      <a:headEnd type="none" w="med" len="med"/>
                      <a:tailEnd type="none" w="med" len="med"/>
                    </a:lnB>
                    <a:solidFill>
                      <a:srgbClr val="FFFFFF"/>
                    </a:solidFill>
                  </a:tcPr>
                </a:tc>
                <a:extLst>
                  <a:ext uri="{0D108BD9-81ED-4DB2-BD59-A6C34878D82A}">
                    <a16:rowId xmlns:a16="http://schemas.microsoft.com/office/drawing/2014/main" val="2228401446"/>
                  </a:ext>
                </a:extLst>
              </a:tr>
              <a:tr h="236433">
                <a:tc>
                  <a:txBody>
                    <a:bodyPr/>
                    <a:lstStyle/>
                    <a:p>
                      <a:r>
                        <a:rPr lang="en-US" sz="1200" b="0" dirty="0" err="1">
                          <a:solidFill>
                            <a:srgbClr val="374154"/>
                          </a:solidFill>
                          <a:effectLst/>
                          <a:latin typeface="Gill Sans MT" panose="020B0502020104020203" pitchFamily="34" charset="0"/>
                        </a:rPr>
                        <a:t>libclc</a:t>
                      </a:r>
                      <a:endParaRPr lang="en-US" sz="1200" b="0" dirty="0">
                        <a:solidFill>
                          <a:srgbClr val="374154"/>
                        </a:solidFill>
                        <a:effectLst/>
                        <a:latin typeface="Gill Sans MT" panose="020B0502020104020203" pitchFamily="34" charset="0"/>
                      </a:endParaRPr>
                    </a:p>
                  </a:txBody>
                  <a:tcPr marL="16609" marR="16609" marT="4152" marB="4152" anchor="ctr">
                    <a:lnL w="9525" cap="flat" cmpd="sng" algn="ctr">
                      <a:solidFill>
                        <a:srgbClr val="D3D3D3"/>
                      </a:solidFill>
                      <a:prstDash val="solid"/>
                      <a:round/>
                      <a:headEnd type="none" w="med" len="med"/>
                      <a:tailEnd type="none" w="med" len="med"/>
                    </a:lnL>
                    <a:lnR w="9525" cap="flat" cmpd="sng" algn="ctr">
                      <a:solidFill>
                        <a:srgbClr val="D3D3D3"/>
                      </a:solidFill>
                      <a:prstDash val="solid"/>
                      <a:round/>
                      <a:headEnd type="none" w="med" len="med"/>
                      <a:tailEnd type="none" w="med" len="med"/>
                    </a:lnR>
                    <a:lnT w="9525" cap="flat" cmpd="sng" algn="ctr">
                      <a:solidFill>
                        <a:srgbClr val="D3D3D3"/>
                      </a:solidFill>
                      <a:prstDash val="solid"/>
                      <a:round/>
                      <a:headEnd type="none" w="med" len="med"/>
                      <a:tailEnd type="none" w="med" len="med"/>
                    </a:lnT>
                    <a:lnB w="9525" cap="flat" cmpd="sng" algn="ctr">
                      <a:solidFill>
                        <a:srgbClr val="D3D3D3"/>
                      </a:solidFill>
                      <a:prstDash val="solid"/>
                      <a:round/>
                      <a:headEnd type="none" w="med" len="med"/>
                      <a:tailEnd type="none" w="med" len="med"/>
                    </a:lnB>
                    <a:solidFill>
                      <a:srgbClr val="EBEBEB"/>
                    </a:solidFill>
                  </a:tcPr>
                </a:tc>
                <a:tc>
                  <a:txBody>
                    <a:bodyPr/>
                    <a:lstStyle/>
                    <a:p>
                      <a:r>
                        <a:rPr lang="en-US" sz="1200">
                          <a:solidFill>
                            <a:srgbClr val="374154"/>
                          </a:solidFill>
                          <a:effectLst/>
                          <a:latin typeface="Gill Sans MT" panose="020B0502020104020203" pitchFamily="34" charset="0"/>
                        </a:rPr>
                        <a:t>OpenCL</a:t>
                      </a:r>
                      <a:r>
                        <a:rPr lang="zh-CN" altLang="en-US" sz="1200">
                          <a:solidFill>
                            <a:srgbClr val="374154"/>
                          </a:solidFill>
                          <a:effectLst/>
                          <a:latin typeface="Gill Sans MT" panose="020B0502020104020203" pitchFamily="34" charset="0"/>
                        </a:rPr>
                        <a:t>标准库的实现。</a:t>
                      </a:r>
                    </a:p>
                  </a:txBody>
                  <a:tcPr marL="16609" marR="16609" marT="4152" marB="4152" anchor="ctr">
                    <a:lnL w="9525" cap="flat" cmpd="sng" algn="ctr">
                      <a:solidFill>
                        <a:srgbClr val="D3D3D3"/>
                      </a:solidFill>
                      <a:prstDash val="solid"/>
                      <a:round/>
                      <a:headEnd type="none" w="med" len="med"/>
                      <a:tailEnd type="none" w="med" len="med"/>
                    </a:lnL>
                    <a:lnR w="9525" cap="flat" cmpd="sng" algn="ctr">
                      <a:solidFill>
                        <a:srgbClr val="D3D3D3"/>
                      </a:solidFill>
                      <a:prstDash val="solid"/>
                      <a:round/>
                      <a:headEnd type="none" w="med" len="med"/>
                      <a:tailEnd type="none" w="med" len="med"/>
                    </a:lnR>
                    <a:lnT w="9525" cap="flat" cmpd="sng" algn="ctr">
                      <a:solidFill>
                        <a:srgbClr val="D3D3D3"/>
                      </a:solidFill>
                      <a:prstDash val="solid"/>
                      <a:round/>
                      <a:headEnd type="none" w="med" len="med"/>
                      <a:tailEnd type="none" w="med" len="med"/>
                    </a:lnT>
                    <a:lnB w="9525" cap="flat" cmpd="sng" algn="ctr">
                      <a:solidFill>
                        <a:srgbClr val="D3D3D3"/>
                      </a:solidFill>
                      <a:prstDash val="solid"/>
                      <a:round/>
                      <a:headEnd type="none" w="med" len="med"/>
                      <a:tailEnd type="none" w="med" len="med"/>
                    </a:lnB>
                    <a:solidFill>
                      <a:srgbClr val="FFFFFF"/>
                    </a:solidFill>
                  </a:tcPr>
                </a:tc>
                <a:extLst>
                  <a:ext uri="{0D108BD9-81ED-4DB2-BD59-A6C34878D82A}">
                    <a16:rowId xmlns:a16="http://schemas.microsoft.com/office/drawing/2014/main" val="2793010514"/>
                  </a:ext>
                </a:extLst>
              </a:tr>
              <a:tr h="236433">
                <a:tc>
                  <a:txBody>
                    <a:bodyPr/>
                    <a:lstStyle/>
                    <a:p>
                      <a:r>
                        <a:rPr lang="en-US" sz="1200" b="0" dirty="0">
                          <a:solidFill>
                            <a:srgbClr val="374154"/>
                          </a:solidFill>
                          <a:effectLst/>
                          <a:latin typeface="Gill Sans MT" panose="020B0502020104020203" pitchFamily="34" charset="0"/>
                        </a:rPr>
                        <a:t>OpenMP</a:t>
                      </a:r>
                    </a:p>
                  </a:txBody>
                  <a:tcPr marL="16609" marR="16609" marT="4152" marB="4152" anchor="ctr">
                    <a:lnL w="9525" cap="flat" cmpd="sng" algn="ctr">
                      <a:solidFill>
                        <a:srgbClr val="D3D3D3"/>
                      </a:solidFill>
                      <a:prstDash val="solid"/>
                      <a:round/>
                      <a:headEnd type="none" w="med" len="med"/>
                      <a:tailEnd type="none" w="med" len="med"/>
                    </a:lnL>
                    <a:lnR w="9525" cap="flat" cmpd="sng" algn="ctr">
                      <a:solidFill>
                        <a:srgbClr val="D3D3D3"/>
                      </a:solidFill>
                      <a:prstDash val="solid"/>
                      <a:round/>
                      <a:headEnd type="none" w="med" len="med"/>
                      <a:tailEnd type="none" w="med" len="med"/>
                    </a:lnR>
                    <a:lnT w="9525" cap="flat" cmpd="sng" algn="ctr">
                      <a:solidFill>
                        <a:srgbClr val="D3D3D3"/>
                      </a:solidFill>
                      <a:prstDash val="solid"/>
                      <a:round/>
                      <a:headEnd type="none" w="med" len="med"/>
                      <a:tailEnd type="none" w="med" len="med"/>
                    </a:lnT>
                    <a:lnB w="9525" cap="flat" cmpd="sng" algn="ctr">
                      <a:solidFill>
                        <a:srgbClr val="D3D3D3"/>
                      </a:solidFill>
                      <a:prstDash val="solid"/>
                      <a:round/>
                      <a:headEnd type="none" w="med" len="med"/>
                      <a:tailEnd type="none" w="med" len="med"/>
                    </a:lnB>
                    <a:solidFill>
                      <a:srgbClr val="EBEBEB"/>
                    </a:solidFill>
                  </a:tcPr>
                </a:tc>
                <a:tc>
                  <a:txBody>
                    <a:bodyPr/>
                    <a:lstStyle/>
                    <a:p>
                      <a:r>
                        <a:rPr lang="zh-CN" altLang="en-US" sz="1200">
                          <a:solidFill>
                            <a:srgbClr val="374154"/>
                          </a:solidFill>
                          <a:effectLst/>
                          <a:latin typeface="Gill Sans MT" panose="020B0502020104020203" pitchFamily="34" charset="0"/>
                        </a:rPr>
                        <a:t>提供一个</a:t>
                      </a:r>
                      <a:r>
                        <a:rPr lang="en-US" sz="1200">
                          <a:solidFill>
                            <a:srgbClr val="374154"/>
                          </a:solidFill>
                          <a:effectLst/>
                          <a:latin typeface="Gill Sans MT" panose="020B0502020104020203" pitchFamily="34" charset="0"/>
                        </a:rPr>
                        <a:t>OpenMP</a:t>
                      </a:r>
                      <a:r>
                        <a:rPr lang="zh-CN" altLang="en-US" sz="1200">
                          <a:solidFill>
                            <a:srgbClr val="374154"/>
                          </a:solidFill>
                          <a:effectLst/>
                          <a:latin typeface="Gill Sans MT" panose="020B0502020104020203" pitchFamily="34" charset="0"/>
                        </a:rPr>
                        <a:t>运行时，用于</a:t>
                      </a:r>
                      <a:r>
                        <a:rPr lang="en-US" sz="1200">
                          <a:solidFill>
                            <a:srgbClr val="374154"/>
                          </a:solidFill>
                          <a:effectLst/>
                          <a:latin typeface="Gill Sans MT" panose="020B0502020104020203" pitchFamily="34" charset="0"/>
                        </a:rPr>
                        <a:t>Clang</a:t>
                      </a:r>
                      <a:r>
                        <a:rPr lang="zh-CN" altLang="en-US" sz="1200">
                          <a:solidFill>
                            <a:srgbClr val="374154"/>
                          </a:solidFill>
                          <a:effectLst/>
                          <a:latin typeface="Gill Sans MT" panose="020B0502020104020203" pitchFamily="34" charset="0"/>
                        </a:rPr>
                        <a:t>中的</a:t>
                      </a:r>
                      <a:r>
                        <a:rPr lang="en-US" sz="1200">
                          <a:solidFill>
                            <a:srgbClr val="374154"/>
                          </a:solidFill>
                          <a:effectLst/>
                          <a:latin typeface="Gill Sans MT" panose="020B0502020104020203" pitchFamily="34" charset="0"/>
                        </a:rPr>
                        <a:t>OpenMP</a:t>
                      </a:r>
                      <a:r>
                        <a:rPr lang="zh-CN" altLang="en-US" sz="1200">
                          <a:solidFill>
                            <a:srgbClr val="374154"/>
                          </a:solidFill>
                          <a:effectLst/>
                          <a:latin typeface="Gill Sans MT" panose="020B0502020104020203" pitchFamily="34" charset="0"/>
                        </a:rPr>
                        <a:t>实现。</a:t>
                      </a:r>
                    </a:p>
                  </a:txBody>
                  <a:tcPr marL="16609" marR="16609" marT="4152" marB="4152" anchor="ctr">
                    <a:lnL w="9525" cap="flat" cmpd="sng" algn="ctr">
                      <a:solidFill>
                        <a:srgbClr val="D3D3D3"/>
                      </a:solidFill>
                      <a:prstDash val="solid"/>
                      <a:round/>
                      <a:headEnd type="none" w="med" len="med"/>
                      <a:tailEnd type="none" w="med" len="med"/>
                    </a:lnL>
                    <a:lnR w="9525" cap="flat" cmpd="sng" algn="ctr">
                      <a:solidFill>
                        <a:srgbClr val="D3D3D3"/>
                      </a:solidFill>
                      <a:prstDash val="solid"/>
                      <a:round/>
                      <a:headEnd type="none" w="med" len="med"/>
                      <a:tailEnd type="none" w="med" len="med"/>
                    </a:lnR>
                    <a:lnT w="9525" cap="flat" cmpd="sng" algn="ctr">
                      <a:solidFill>
                        <a:srgbClr val="D3D3D3"/>
                      </a:solidFill>
                      <a:prstDash val="solid"/>
                      <a:round/>
                      <a:headEnd type="none" w="med" len="med"/>
                      <a:tailEnd type="none" w="med" len="med"/>
                    </a:lnT>
                    <a:lnB w="9525" cap="flat" cmpd="sng" algn="ctr">
                      <a:solidFill>
                        <a:srgbClr val="D3D3D3"/>
                      </a:solidFill>
                      <a:prstDash val="solid"/>
                      <a:round/>
                      <a:headEnd type="none" w="med" len="med"/>
                      <a:tailEnd type="none" w="med" len="med"/>
                    </a:lnB>
                    <a:solidFill>
                      <a:srgbClr val="FFFFFF"/>
                    </a:solidFill>
                  </a:tcPr>
                </a:tc>
                <a:extLst>
                  <a:ext uri="{0D108BD9-81ED-4DB2-BD59-A6C34878D82A}">
                    <a16:rowId xmlns:a16="http://schemas.microsoft.com/office/drawing/2014/main" val="1012750690"/>
                  </a:ext>
                </a:extLst>
              </a:tr>
              <a:tr h="236433">
                <a:tc>
                  <a:txBody>
                    <a:bodyPr/>
                    <a:lstStyle/>
                    <a:p>
                      <a:r>
                        <a:rPr lang="en-US" sz="1200" b="0" dirty="0" err="1">
                          <a:solidFill>
                            <a:srgbClr val="374154"/>
                          </a:solidFill>
                          <a:effectLst/>
                          <a:latin typeface="Gill Sans MT" panose="020B0502020104020203" pitchFamily="34" charset="0"/>
                        </a:rPr>
                        <a:t>polly</a:t>
                      </a:r>
                      <a:endParaRPr lang="en-US" sz="1200" b="0" dirty="0">
                        <a:solidFill>
                          <a:srgbClr val="374154"/>
                        </a:solidFill>
                        <a:effectLst/>
                        <a:latin typeface="Gill Sans MT" panose="020B0502020104020203" pitchFamily="34" charset="0"/>
                      </a:endParaRPr>
                    </a:p>
                  </a:txBody>
                  <a:tcPr marL="16609" marR="16609" marT="4152" marB="4152" anchor="ctr">
                    <a:lnL w="9525" cap="flat" cmpd="sng" algn="ctr">
                      <a:solidFill>
                        <a:srgbClr val="D3D3D3"/>
                      </a:solidFill>
                      <a:prstDash val="solid"/>
                      <a:round/>
                      <a:headEnd type="none" w="med" len="med"/>
                      <a:tailEnd type="none" w="med" len="med"/>
                    </a:lnL>
                    <a:lnR w="9525" cap="flat" cmpd="sng" algn="ctr">
                      <a:solidFill>
                        <a:srgbClr val="D3D3D3"/>
                      </a:solidFill>
                      <a:prstDash val="solid"/>
                      <a:round/>
                      <a:headEnd type="none" w="med" len="med"/>
                      <a:tailEnd type="none" w="med" len="med"/>
                    </a:lnR>
                    <a:lnT w="9525" cap="flat" cmpd="sng" algn="ctr">
                      <a:solidFill>
                        <a:srgbClr val="D3D3D3"/>
                      </a:solidFill>
                      <a:prstDash val="solid"/>
                      <a:round/>
                      <a:headEnd type="none" w="med" len="med"/>
                      <a:tailEnd type="none" w="med" len="med"/>
                    </a:lnT>
                    <a:lnB w="9525" cap="flat" cmpd="sng" algn="ctr">
                      <a:solidFill>
                        <a:srgbClr val="D3D3D3"/>
                      </a:solidFill>
                      <a:prstDash val="solid"/>
                      <a:round/>
                      <a:headEnd type="none" w="med" len="med"/>
                      <a:tailEnd type="none" w="med" len="med"/>
                    </a:lnB>
                    <a:solidFill>
                      <a:srgbClr val="EBEBEB"/>
                    </a:solidFill>
                  </a:tcPr>
                </a:tc>
                <a:tc>
                  <a:txBody>
                    <a:bodyPr/>
                    <a:lstStyle/>
                    <a:p>
                      <a:r>
                        <a:rPr lang="zh-CN" altLang="en-US" sz="1200">
                          <a:solidFill>
                            <a:srgbClr val="374154"/>
                          </a:solidFill>
                          <a:effectLst/>
                          <a:latin typeface="Gill Sans MT" panose="020B0502020104020203" pitchFamily="34" charset="0"/>
                        </a:rPr>
                        <a:t>支持高级别的循环和数据本地化优化支持的</a:t>
                      </a:r>
                      <a:r>
                        <a:rPr lang="en-US" sz="1200">
                          <a:solidFill>
                            <a:srgbClr val="374154"/>
                          </a:solidFill>
                          <a:effectLst/>
                          <a:latin typeface="Gill Sans MT" panose="020B0502020104020203" pitchFamily="34" charset="0"/>
                        </a:rPr>
                        <a:t>LLVM</a:t>
                      </a:r>
                      <a:r>
                        <a:rPr lang="zh-CN" altLang="en-US" sz="1200">
                          <a:solidFill>
                            <a:srgbClr val="374154"/>
                          </a:solidFill>
                          <a:effectLst/>
                          <a:latin typeface="Gill Sans MT" panose="020B0502020104020203" pitchFamily="34" charset="0"/>
                        </a:rPr>
                        <a:t>框架，使用多面体模型实现一组缓存局部优化以及自动并行和矢量化。</a:t>
                      </a:r>
                    </a:p>
                  </a:txBody>
                  <a:tcPr marL="16609" marR="16609" marT="4152" marB="4152" anchor="ctr">
                    <a:lnL w="9525" cap="flat" cmpd="sng" algn="ctr">
                      <a:solidFill>
                        <a:srgbClr val="D3D3D3"/>
                      </a:solidFill>
                      <a:prstDash val="solid"/>
                      <a:round/>
                      <a:headEnd type="none" w="med" len="med"/>
                      <a:tailEnd type="none" w="med" len="med"/>
                    </a:lnL>
                    <a:lnR w="9525" cap="flat" cmpd="sng" algn="ctr">
                      <a:solidFill>
                        <a:srgbClr val="D3D3D3"/>
                      </a:solidFill>
                      <a:prstDash val="solid"/>
                      <a:round/>
                      <a:headEnd type="none" w="med" len="med"/>
                      <a:tailEnd type="none" w="med" len="med"/>
                    </a:lnR>
                    <a:lnT w="9525" cap="flat" cmpd="sng" algn="ctr">
                      <a:solidFill>
                        <a:srgbClr val="D3D3D3"/>
                      </a:solidFill>
                      <a:prstDash val="solid"/>
                      <a:round/>
                      <a:headEnd type="none" w="med" len="med"/>
                      <a:tailEnd type="none" w="med" len="med"/>
                    </a:lnT>
                    <a:lnB w="9525" cap="flat" cmpd="sng" algn="ctr">
                      <a:solidFill>
                        <a:srgbClr val="D3D3D3"/>
                      </a:solidFill>
                      <a:prstDash val="solid"/>
                      <a:round/>
                      <a:headEnd type="none" w="med" len="med"/>
                      <a:tailEnd type="none" w="med" len="med"/>
                    </a:lnB>
                    <a:solidFill>
                      <a:srgbClr val="FFFFFF"/>
                    </a:solidFill>
                  </a:tcPr>
                </a:tc>
                <a:extLst>
                  <a:ext uri="{0D108BD9-81ED-4DB2-BD59-A6C34878D82A}">
                    <a16:rowId xmlns:a16="http://schemas.microsoft.com/office/drawing/2014/main" val="3960460540"/>
                  </a:ext>
                </a:extLst>
              </a:tr>
              <a:tr h="236433">
                <a:tc>
                  <a:txBody>
                    <a:bodyPr/>
                    <a:lstStyle/>
                    <a:p>
                      <a:r>
                        <a:rPr lang="en-US" sz="1200" b="0" dirty="0" err="1">
                          <a:solidFill>
                            <a:srgbClr val="374154"/>
                          </a:solidFill>
                          <a:effectLst/>
                          <a:latin typeface="Gill Sans MT" panose="020B0502020104020203" pitchFamily="34" charset="0"/>
                        </a:rPr>
                        <a:t>vmkit</a:t>
                      </a:r>
                      <a:endParaRPr lang="en-US" sz="1200" b="0" dirty="0">
                        <a:solidFill>
                          <a:srgbClr val="374154"/>
                        </a:solidFill>
                        <a:effectLst/>
                        <a:latin typeface="Gill Sans MT" panose="020B0502020104020203" pitchFamily="34" charset="0"/>
                      </a:endParaRPr>
                    </a:p>
                  </a:txBody>
                  <a:tcPr marL="16609" marR="16609" marT="4152" marB="4152" anchor="ctr">
                    <a:lnL w="9525" cap="flat" cmpd="sng" algn="ctr">
                      <a:solidFill>
                        <a:srgbClr val="D3D3D3"/>
                      </a:solidFill>
                      <a:prstDash val="solid"/>
                      <a:round/>
                      <a:headEnd type="none" w="med" len="med"/>
                      <a:tailEnd type="none" w="med" len="med"/>
                    </a:lnL>
                    <a:lnR w="9525" cap="flat" cmpd="sng" algn="ctr">
                      <a:solidFill>
                        <a:srgbClr val="D3D3D3"/>
                      </a:solidFill>
                      <a:prstDash val="solid"/>
                      <a:round/>
                      <a:headEnd type="none" w="med" len="med"/>
                      <a:tailEnd type="none" w="med" len="med"/>
                    </a:lnR>
                    <a:lnT w="9525" cap="flat" cmpd="sng" algn="ctr">
                      <a:solidFill>
                        <a:srgbClr val="D3D3D3"/>
                      </a:solidFill>
                      <a:prstDash val="solid"/>
                      <a:round/>
                      <a:headEnd type="none" w="med" len="med"/>
                      <a:tailEnd type="none" w="med" len="med"/>
                    </a:lnT>
                    <a:lnB w="9525" cap="flat" cmpd="sng" algn="ctr">
                      <a:solidFill>
                        <a:srgbClr val="D3D3D3"/>
                      </a:solidFill>
                      <a:prstDash val="solid"/>
                      <a:round/>
                      <a:headEnd type="none" w="med" len="med"/>
                      <a:tailEnd type="none" w="med" len="med"/>
                    </a:lnB>
                    <a:solidFill>
                      <a:srgbClr val="EBEBEB"/>
                    </a:solidFill>
                  </a:tcPr>
                </a:tc>
                <a:tc>
                  <a:txBody>
                    <a:bodyPr/>
                    <a:lstStyle/>
                    <a:p>
                      <a:r>
                        <a:rPr lang="zh-CN" altLang="en-US" sz="1200">
                          <a:solidFill>
                            <a:srgbClr val="374154"/>
                          </a:solidFill>
                          <a:effectLst/>
                          <a:latin typeface="Gill Sans MT" panose="020B0502020104020203" pitchFamily="34" charset="0"/>
                        </a:rPr>
                        <a:t>基于</a:t>
                      </a:r>
                      <a:r>
                        <a:rPr lang="en-US" sz="1200">
                          <a:solidFill>
                            <a:srgbClr val="374154"/>
                          </a:solidFill>
                          <a:effectLst/>
                          <a:latin typeface="Gill Sans MT" panose="020B0502020104020203" pitchFamily="34" charset="0"/>
                        </a:rPr>
                        <a:t>LLVM</a:t>
                      </a:r>
                      <a:r>
                        <a:rPr lang="zh-CN" altLang="en-US" sz="1200">
                          <a:solidFill>
                            <a:srgbClr val="374154"/>
                          </a:solidFill>
                          <a:effectLst/>
                          <a:latin typeface="Gill Sans MT" panose="020B0502020104020203" pitchFamily="34" charset="0"/>
                        </a:rPr>
                        <a:t>的</a:t>
                      </a:r>
                      <a:r>
                        <a:rPr lang="en-US" sz="1200">
                          <a:solidFill>
                            <a:srgbClr val="374154"/>
                          </a:solidFill>
                          <a:effectLst/>
                          <a:latin typeface="Gill Sans MT" panose="020B0502020104020203" pitchFamily="34" charset="0"/>
                        </a:rPr>
                        <a:t>Java</a:t>
                      </a:r>
                      <a:r>
                        <a:rPr lang="zh-CN" altLang="en-US" sz="1200">
                          <a:solidFill>
                            <a:srgbClr val="374154"/>
                          </a:solidFill>
                          <a:effectLst/>
                          <a:latin typeface="Gill Sans MT" panose="020B0502020104020203" pitchFamily="34" charset="0"/>
                        </a:rPr>
                        <a:t>和</a:t>
                      </a:r>
                      <a:r>
                        <a:rPr lang="en-US" altLang="zh-CN" sz="1200">
                          <a:solidFill>
                            <a:srgbClr val="374154"/>
                          </a:solidFill>
                          <a:effectLst/>
                          <a:latin typeface="Gill Sans MT" panose="020B0502020104020203" pitchFamily="34" charset="0"/>
                        </a:rPr>
                        <a:t>.</a:t>
                      </a:r>
                      <a:r>
                        <a:rPr lang="en-US" sz="1200">
                          <a:solidFill>
                            <a:srgbClr val="374154"/>
                          </a:solidFill>
                          <a:effectLst/>
                          <a:latin typeface="Gill Sans MT" panose="020B0502020104020203" pitchFamily="34" charset="0"/>
                        </a:rPr>
                        <a:t>Net</a:t>
                      </a:r>
                      <a:r>
                        <a:rPr lang="zh-CN" altLang="en-US" sz="1200">
                          <a:solidFill>
                            <a:srgbClr val="374154"/>
                          </a:solidFill>
                          <a:effectLst/>
                          <a:latin typeface="Gill Sans MT" panose="020B0502020104020203" pitchFamily="34" charset="0"/>
                        </a:rPr>
                        <a:t>虚拟机实现。</a:t>
                      </a:r>
                    </a:p>
                  </a:txBody>
                  <a:tcPr marL="16609" marR="16609" marT="4152" marB="4152" anchor="ctr">
                    <a:lnL w="9525" cap="flat" cmpd="sng" algn="ctr">
                      <a:solidFill>
                        <a:srgbClr val="D3D3D3"/>
                      </a:solidFill>
                      <a:prstDash val="solid"/>
                      <a:round/>
                      <a:headEnd type="none" w="med" len="med"/>
                      <a:tailEnd type="none" w="med" len="med"/>
                    </a:lnL>
                    <a:lnR w="9525" cap="flat" cmpd="sng" algn="ctr">
                      <a:solidFill>
                        <a:srgbClr val="D3D3D3"/>
                      </a:solidFill>
                      <a:prstDash val="solid"/>
                      <a:round/>
                      <a:headEnd type="none" w="med" len="med"/>
                      <a:tailEnd type="none" w="med" len="med"/>
                    </a:lnR>
                    <a:lnT w="9525" cap="flat" cmpd="sng" algn="ctr">
                      <a:solidFill>
                        <a:srgbClr val="D3D3D3"/>
                      </a:solidFill>
                      <a:prstDash val="solid"/>
                      <a:round/>
                      <a:headEnd type="none" w="med" len="med"/>
                      <a:tailEnd type="none" w="med" len="med"/>
                    </a:lnT>
                    <a:lnB w="9525" cap="flat" cmpd="sng" algn="ctr">
                      <a:solidFill>
                        <a:srgbClr val="D3D3D3"/>
                      </a:solidFill>
                      <a:prstDash val="solid"/>
                      <a:round/>
                      <a:headEnd type="none" w="med" len="med"/>
                      <a:tailEnd type="none" w="med" len="med"/>
                    </a:lnB>
                    <a:solidFill>
                      <a:srgbClr val="FFFFFF"/>
                    </a:solidFill>
                  </a:tcPr>
                </a:tc>
                <a:extLst>
                  <a:ext uri="{0D108BD9-81ED-4DB2-BD59-A6C34878D82A}">
                    <a16:rowId xmlns:a16="http://schemas.microsoft.com/office/drawing/2014/main" val="840151900"/>
                  </a:ext>
                </a:extLst>
              </a:tr>
              <a:tr h="462597">
                <a:tc>
                  <a:txBody>
                    <a:bodyPr/>
                    <a:lstStyle/>
                    <a:p>
                      <a:r>
                        <a:rPr lang="en-US" sz="1200" b="0" dirty="0" err="1">
                          <a:solidFill>
                            <a:srgbClr val="374154"/>
                          </a:solidFill>
                          <a:effectLst/>
                          <a:latin typeface="Gill Sans MT" panose="020B0502020104020203" pitchFamily="34" charset="0"/>
                        </a:rPr>
                        <a:t>klee</a:t>
                      </a:r>
                      <a:endParaRPr lang="en-US" sz="1200" b="0" dirty="0">
                        <a:solidFill>
                          <a:srgbClr val="374154"/>
                        </a:solidFill>
                        <a:effectLst/>
                        <a:latin typeface="Gill Sans MT" panose="020B0502020104020203" pitchFamily="34" charset="0"/>
                      </a:endParaRPr>
                    </a:p>
                  </a:txBody>
                  <a:tcPr marL="16609" marR="16609" marT="4152" marB="4152" anchor="ctr">
                    <a:lnL w="9525" cap="flat" cmpd="sng" algn="ctr">
                      <a:solidFill>
                        <a:srgbClr val="D3D3D3"/>
                      </a:solidFill>
                      <a:prstDash val="solid"/>
                      <a:round/>
                      <a:headEnd type="none" w="med" len="med"/>
                      <a:tailEnd type="none" w="med" len="med"/>
                    </a:lnL>
                    <a:lnR w="9525" cap="flat" cmpd="sng" algn="ctr">
                      <a:solidFill>
                        <a:srgbClr val="D3D3D3"/>
                      </a:solidFill>
                      <a:prstDash val="solid"/>
                      <a:round/>
                      <a:headEnd type="none" w="med" len="med"/>
                      <a:tailEnd type="none" w="med" len="med"/>
                    </a:lnR>
                    <a:lnT w="9525" cap="flat" cmpd="sng" algn="ctr">
                      <a:solidFill>
                        <a:srgbClr val="D3D3D3"/>
                      </a:solidFill>
                      <a:prstDash val="solid"/>
                      <a:round/>
                      <a:headEnd type="none" w="med" len="med"/>
                      <a:tailEnd type="none" w="med" len="med"/>
                    </a:lnT>
                    <a:lnB w="9525" cap="flat" cmpd="sng" algn="ctr">
                      <a:solidFill>
                        <a:srgbClr val="D3D3D3"/>
                      </a:solidFill>
                      <a:prstDash val="solid"/>
                      <a:round/>
                      <a:headEnd type="none" w="med" len="med"/>
                      <a:tailEnd type="none" w="med" len="med"/>
                    </a:lnB>
                    <a:solidFill>
                      <a:srgbClr val="EBEBEB"/>
                    </a:solidFill>
                  </a:tcPr>
                </a:tc>
                <a:tc>
                  <a:txBody>
                    <a:bodyPr/>
                    <a:lstStyle/>
                    <a:p>
                      <a:r>
                        <a:rPr lang="zh-CN" altLang="en-US" sz="1200">
                          <a:solidFill>
                            <a:srgbClr val="374154"/>
                          </a:solidFill>
                          <a:effectLst/>
                          <a:latin typeface="Gill Sans MT" panose="020B0502020104020203" pitchFamily="34" charset="0"/>
                        </a:rPr>
                        <a:t>基于</a:t>
                      </a:r>
                      <a:r>
                        <a:rPr lang="en-US" sz="1200">
                          <a:solidFill>
                            <a:srgbClr val="374154"/>
                          </a:solidFill>
                          <a:effectLst/>
                          <a:latin typeface="Gill Sans MT" panose="020B0502020104020203" pitchFamily="34" charset="0"/>
                        </a:rPr>
                        <a:t>LLVM</a:t>
                      </a:r>
                      <a:r>
                        <a:rPr lang="zh-CN" altLang="en-US" sz="1200">
                          <a:solidFill>
                            <a:srgbClr val="374154"/>
                          </a:solidFill>
                          <a:effectLst/>
                          <a:latin typeface="Gill Sans MT" panose="020B0502020104020203" pitchFamily="34" charset="0"/>
                        </a:rPr>
                        <a:t>编译基础设施的符号化虚拟机。它使用一个定理证明器来尝试评估程序中的所有动态路径，以发现错误并证明函数的属性。</a:t>
                      </a:r>
                      <a:r>
                        <a:rPr lang="en-US" sz="1200">
                          <a:solidFill>
                            <a:srgbClr val="374154"/>
                          </a:solidFill>
                          <a:effectLst/>
                          <a:latin typeface="Gill Sans MT" panose="020B0502020104020203" pitchFamily="34" charset="0"/>
                        </a:rPr>
                        <a:t>klee</a:t>
                      </a:r>
                      <a:r>
                        <a:rPr lang="zh-CN" altLang="en-US" sz="1200">
                          <a:solidFill>
                            <a:srgbClr val="374154"/>
                          </a:solidFill>
                          <a:effectLst/>
                          <a:latin typeface="Gill Sans MT" panose="020B0502020104020203" pitchFamily="34" charset="0"/>
                        </a:rPr>
                        <a:t>的一个主要特征是它可以在检测到错误时生成测试用例。</a:t>
                      </a:r>
                    </a:p>
                  </a:txBody>
                  <a:tcPr marL="16609" marR="16609" marT="4152" marB="4152" anchor="ctr">
                    <a:lnL w="9525" cap="flat" cmpd="sng" algn="ctr">
                      <a:solidFill>
                        <a:srgbClr val="D3D3D3"/>
                      </a:solidFill>
                      <a:prstDash val="solid"/>
                      <a:round/>
                      <a:headEnd type="none" w="med" len="med"/>
                      <a:tailEnd type="none" w="med" len="med"/>
                    </a:lnL>
                    <a:lnR w="9525" cap="flat" cmpd="sng" algn="ctr">
                      <a:solidFill>
                        <a:srgbClr val="D3D3D3"/>
                      </a:solidFill>
                      <a:prstDash val="solid"/>
                      <a:round/>
                      <a:headEnd type="none" w="med" len="med"/>
                      <a:tailEnd type="none" w="med" len="med"/>
                    </a:lnR>
                    <a:lnT w="9525" cap="flat" cmpd="sng" algn="ctr">
                      <a:solidFill>
                        <a:srgbClr val="D3D3D3"/>
                      </a:solidFill>
                      <a:prstDash val="solid"/>
                      <a:round/>
                      <a:headEnd type="none" w="med" len="med"/>
                      <a:tailEnd type="none" w="med" len="med"/>
                    </a:lnT>
                    <a:lnB w="9525" cap="flat" cmpd="sng" algn="ctr">
                      <a:solidFill>
                        <a:srgbClr val="D3D3D3"/>
                      </a:solidFill>
                      <a:prstDash val="solid"/>
                      <a:round/>
                      <a:headEnd type="none" w="med" len="med"/>
                      <a:tailEnd type="none" w="med" len="med"/>
                    </a:lnB>
                    <a:solidFill>
                      <a:srgbClr val="FFFFFF"/>
                    </a:solidFill>
                  </a:tcPr>
                </a:tc>
                <a:extLst>
                  <a:ext uri="{0D108BD9-81ED-4DB2-BD59-A6C34878D82A}">
                    <a16:rowId xmlns:a16="http://schemas.microsoft.com/office/drawing/2014/main" val="4078922803"/>
                  </a:ext>
                </a:extLst>
              </a:tr>
              <a:tr h="462597">
                <a:tc>
                  <a:txBody>
                    <a:bodyPr/>
                    <a:lstStyle/>
                    <a:p>
                      <a:r>
                        <a:rPr lang="en-US" sz="1200" b="0" dirty="0" err="1">
                          <a:solidFill>
                            <a:srgbClr val="374154"/>
                          </a:solidFill>
                          <a:effectLst/>
                          <a:latin typeface="Gill Sans MT" panose="020B0502020104020203" pitchFamily="34" charset="0"/>
                        </a:rPr>
                        <a:t>SAFECode</a:t>
                      </a:r>
                      <a:endParaRPr lang="en-US" sz="1200" b="0" dirty="0">
                        <a:solidFill>
                          <a:srgbClr val="374154"/>
                        </a:solidFill>
                        <a:effectLst/>
                        <a:latin typeface="Gill Sans MT" panose="020B0502020104020203" pitchFamily="34" charset="0"/>
                      </a:endParaRPr>
                    </a:p>
                  </a:txBody>
                  <a:tcPr marL="16609" marR="16609" marT="4152" marB="4152" anchor="ctr">
                    <a:lnL w="9525" cap="flat" cmpd="sng" algn="ctr">
                      <a:solidFill>
                        <a:srgbClr val="D3D3D3"/>
                      </a:solidFill>
                      <a:prstDash val="solid"/>
                      <a:round/>
                      <a:headEnd type="none" w="med" len="med"/>
                      <a:tailEnd type="none" w="med" len="med"/>
                    </a:lnL>
                    <a:lnR w="9525" cap="flat" cmpd="sng" algn="ctr">
                      <a:solidFill>
                        <a:srgbClr val="D3D3D3"/>
                      </a:solidFill>
                      <a:prstDash val="solid"/>
                      <a:round/>
                      <a:headEnd type="none" w="med" len="med"/>
                      <a:tailEnd type="none" w="med" len="med"/>
                    </a:lnR>
                    <a:lnT w="9525" cap="flat" cmpd="sng" algn="ctr">
                      <a:solidFill>
                        <a:srgbClr val="D3D3D3"/>
                      </a:solidFill>
                      <a:prstDash val="solid"/>
                      <a:round/>
                      <a:headEnd type="none" w="med" len="med"/>
                      <a:tailEnd type="none" w="med" len="med"/>
                    </a:lnT>
                    <a:lnB w="9525" cap="flat" cmpd="sng" algn="ctr">
                      <a:solidFill>
                        <a:srgbClr val="D3D3D3"/>
                      </a:solidFill>
                      <a:prstDash val="solid"/>
                      <a:round/>
                      <a:headEnd type="none" w="med" len="med"/>
                      <a:tailEnd type="none" w="med" len="med"/>
                    </a:lnB>
                    <a:solidFill>
                      <a:srgbClr val="EBEBEB"/>
                    </a:solidFill>
                  </a:tcPr>
                </a:tc>
                <a:tc>
                  <a:txBody>
                    <a:bodyPr/>
                    <a:lstStyle/>
                    <a:p>
                      <a:r>
                        <a:rPr lang="zh-CN" altLang="en-US" sz="1200" dirty="0">
                          <a:solidFill>
                            <a:srgbClr val="374154"/>
                          </a:solidFill>
                          <a:effectLst/>
                          <a:latin typeface="Gill Sans MT" panose="020B0502020104020203" pitchFamily="34" charset="0"/>
                        </a:rPr>
                        <a:t>用于</a:t>
                      </a:r>
                      <a:r>
                        <a:rPr lang="en-US" sz="1200" dirty="0">
                          <a:solidFill>
                            <a:srgbClr val="374154"/>
                          </a:solidFill>
                          <a:effectLst/>
                          <a:latin typeface="Gill Sans MT" panose="020B0502020104020203" pitchFamily="34" charset="0"/>
                        </a:rPr>
                        <a:t>C/C++</a:t>
                      </a:r>
                      <a:r>
                        <a:rPr lang="zh-CN" altLang="en-US" sz="1200" dirty="0">
                          <a:solidFill>
                            <a:srgbClr val="374154"/>
                          </a:solidFill>
                          <a:effectLst/>
                          <a:latin typeface="Gill Sans MT" panose="020B0502020104020203" pitchFamily="34" charset="0"/>
                        </a:rPr>
                        <a:t>程序的内存安全编译器。它通过运行时检查来检测代码，以便在运行时检测内存安全错误（如缓冲区溢出）。它可以用户保护软件免受安全攻击，也可用作</a:t>
                      </a:r>
                      <a:r>
                        <a:rPr lang="en-US" sz="1200" dirty="0" err="1">
                          <a:solidFill>
                            <a:srgbClr val="374154"/>
                          </a:solidFill>
                          <a:effectLst/>
                          <a:latin typeface="Gill Sans MT" panose="020B0502020104020203" pitchFamily="34" charset="0"/>
                        </a:rPr>
                        <a:t>Valgrind</a:t>
                      </a:r>
                      <a:r>
                        <a:rPr lang="zh-CN" altLang="en-US" sz="1200" dirty="0">
                          <a:solidFill>
                            <a:srgbClr val="374154"/>
                          </a:solidFill>
                          <a:effectLst/>
                          <a:latin typeface="Gill Sans MT" panose="020B0502020104020203" pitchFamily="34" charset="0"/>
                        </a:rPr>
                        <a:t>等内存安全错误调试工具。</a:t>
                      </a:r>
                    </a:p>
                  </a:txBody>
                  <a:tcPr marL="16609" marR="16609" marT="4152" marB="4152" anchor="ctr">
                    <a:lnL w="9525" cap="flat" cmpd="sng" algn="ctr">
                      <a:solidFill>
                        <a:srgbClr val="D3D3D3"/>
                      </a:solidFill>
                      <a:prstDash val="solid"/>
                      <a:round/>
                      <a:headEnd type="none" w="med" len="med"/>
                      <a:tailEnd type="none" w="med" len="med"/>
                    </a:lnL>
                    <a:lnR w="9525" cap="flat" cmpd="sng" algn="ctr">
                      <a:solidFill>
                        <a:srgbClr val="D3D3D3"/>
                      </a:solidFill>
                      <a:prstDash val="solid"/>
                      <a:round/>
                      <a:headEnd type="none" w="med" len="med"/>
                      <a:tailEnd type="none" w="med" len="med"/>
                    </a:lnR>
                    <a:lnT w="9525" cap="flat" cmpd="sng" algn="ctr">
                      <a:solidFill>
                        <a:srgbClr val="D3D3D3"/>
                      </a:solidFill>
                      <a:prstDash val="solid"/>
                      <a:round/>
                      <a:headEnd type="none" w="med" len="med"/>
                      <a:tailEnd type="none" w="med" len="med"/>
                    </a:lnT>
                    <a:lnB w="9525" cap="flat" cmpd="sng" algn="ctr">
                      <a:solidFill>
                        <a:srgbClr val="D3D3D3"/>
                      </a:solidFill>
                      <a:prstDash val="solid"/>
                      <a:round/>
                      <a:headEnd type="none" w="med" len="med"/>
                      <a:tailEnd type="none" w="med" len="med"/>
                    </a:lnB>
                    <a:solidFill>
                      <a:srgbClr val="FFFFFF"/>
                    </a:solidFill>
                  </a:tcPr>
                </a:tc>
                <a:extLst>
                  <a:ext uri="{0D108BD9-81ED-4DB2-BD59-A6C34878D82A}">
                    <a16:rowId xmlns:a16="http://schemas.microsoft.com/office/drawing/2014/main" val="3839329734"/>
                  </a:ext>
                </a:extLst>
              </a:tr>
            </a:tbl>
          </a:graphicData>
        </a:graphic>
      </p:graphicFrame>
    </p:spTree>
    <p:extLst>
      <p:ext uri="{BB962C8B-B14F-4D97-AF65-F5344CB8AC3E}">
        <p14:creationId xmlns:p14="http://schemas.microsoft.com/office/powerpoint/2010/main" val="347660151"/>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6102F0-8F90-404B-AA6D-0E363F291372}"/>
              </a:ext>
            </a:extLst>
          </p:cNvPr>
          <p:cNvSpPr>
            <a:spLocks noGrp="1"/>
          </p:cNvSpPr>
          <p:nvPr>
            <p:ph type="title"/>
          </p:nvPr>
        </p:nvSpPr>
        <p:spPr/>
        <p:txBody>
          <a:bodyPr/>
          <a:lstStyle/>
          <a:p>
            <a:r>
              <a:rPr kumimoji="1" lang="en-US" altLang="zh-CN" dirty="0">
                <a:latin typeface="Futura Medium" panose="020B0602020204020303" pitchFamily="34" charset="-79"/>
                <a:cs typeface="Futura Medium" panose="020B0602020204020303" pitchFamily="34" charset="-79"/>
              </a:rPr>
              <a:t>LLVM</a:t>
            </a:r>
            <a:r>
              <a:rPr kumimoji="1" lang="zh-CN" altLang="en-US" dirty="0">
                <a:latin typeface="Futura Medium" panose="020B0602020204020303" pitchFamily="34" charset="-79"/>
                <a:cs typeface="Futura Medium" panose="020B0602020204020303" pitchFamily="34" charset="-79"/>
              </a:rPr>
              <a:t> </a:t>
            </a:r>
            <a:r>
              <a:rPr kumimoji="1" lang="en-US" altLang="zh-CN" dirty="0">
                <a:latin typeface="Futura Medium" panose="020B0602020204020303" pitchFamily="34" charset="-79"/>
                <a:cs typeface="Futura Medium" panose="020B0602020204020303" pitchFamily="34" charset="-79"/>
              </a:rPr>
              <a:t>vs</a:t>
            </a:r>
            <a:r>
              <a:rPr kumimoji="1" lang="zh-CN" altLang="en-US" dirty="0">
                <a:latin typeface="Futura Medium" panose="020B0602020204020303" pitchFamily="34" charset="-79"/>
                <a:cs typeface="Futura Medium" panose="020B0602020204020303" pitchFamily="34" charset="-79"/>
              </a:rPr>
              <a:t> </a:t>
            </a:r>
            <a:r>
              <a:rPr kumimoji="1" lang="en-US" altLang="zh-CN" dirty="0">
                <a:latin typeface="Futura Medium" panose="020B0602020204020303" pitchFamily="34" charset="-79"/>
                <a:cs typeface="Futura Medium" panose="020B0602020204020303" pitchFamily="34" charset="-79"/>
              </a:rPr>
              <a:t>GCC</a:t>
            </a:r>
            <a:endParaRPr kumimoji="1" lang="zh-CN" altLang="en-US" dirty="0">
              <a:latin typeface="Futura Medium" panose="020B0602020204020303" pitchFamily="34" charset="-79"/>
              <a:cs typeface="Futura Medium" panose="020B0602020204020303" pitchFamily="34" charset="-79"/>
            </a:endParaRPr>
          </a:p>
        </p:txBody>
      </p:sp>
      <p:sp>
        <p:nvSpPr>
          <p:cNvPr id="3" name="内容占位符 2">
            <a:extLst>
              <a:ext uri="{FF2B5EF4-FFF2-40B4-BE49-F238E27FC236}">
                <a16:creationId xmlns:a16="http://schemas.microsoft.com/office/drawing/2014/main" id="{4690B0C4-E74F-4F49-BC2E-B15AA0B7014A}"/>
              </a:ext>
            </a:extLst>
          </p:cNvPr>
          <p:cNvSpPr>
            <a:spLocks noGrp="1"/>
          </p:cNvSpPr>
          <p:nvPr>
            <p:ph sz="half" idx="1"/>
          </p:nvPr>
        </p:nvSpPr>
        <p:spPr>
          <a:xfrm>
            <a:off x="623635" y="1495552"/>
            <a:ext cx="10803338" cy="4525736"/>
          </a:xfrm>
        </p:spPr>
        <p:txBody>
          <a:bodyPr/>
          <a:lstStyle/>
          <a:p>
            <a:pPr>
              <a:lnSpc>
                <a:spcPct val="150000"/>
              </a:lnSpc>
            </a:pPr>
            <a:r>
              <a:rPr lang="zh-CN" altLang="en-US" dirty="0">
                <a:latin typeface="Gill Sans MT" panose="020B0502020104020203" pitchFamily="34" charset="0"/>
                <a:cs typeface="Futura Medium" panose="020B0602020204020303" pitchFamily="34" charset="-79"/>
              </a:rPr>
              <a:t>把编译器移植给新的语言只需要实现一个新的编译前端，已有的优化和后端都能实现复用；</a:t>
            </a:r>
            <a:endParaRPr lang="en-US" altLang="zh-CN" dirty="0">
              <a:solidFill>
                <a:schemeClr val="bg2">
                  <a:lumMod val="50000"/>
                </a:schemeClr>
              </a:solidFill>
              <a:latin typeface="Gill Sans MT" panose="020B0502020104020203" pitchFamily="34" charset="0"/>
              <a:cs typeface="Futura Medium" panose="020B0602020204020303" pitchFamily="34" charset="-79"/>
            </a:endParaRPr>
          </a:p>
          <a:p>
            <a:pPr>
              <a:lnSpc>
                <a:spcPct val="150000"/>
              </a:lnSpc>
            </a:pPr>
            <a:r>
              <a:rPr lang="zh-CN" altLang="en-US" dirty="0">
                <a:solidFill>
                  <a:schemeClr val="bg2"/>
                </a:solidFill>
                <a:latin typeface="Gill Sans MT" panose="020B0502020104020203" pitchFamily="34" charset="0"/>
                <a:cs typeface="Futura Medium" panose="020B0602020204020303" pitchFamily="34" charset="-79"/>
              </a:rPr>
              <a:t>如果前后端和解析器没有相互解耦，新语言编译器需要支持 </a:t>
            </a:r>
            <a:r>
              <a:rPr lang="en-US" altLang="zh-CN" dirty="0">
                <a:solidFill>
                  <a:schemeClr val="bg2"/>
                </a:solidFill>
                <a:latin typeface="Gill Sans MT" panose="020B0502020104020203" pitchFamily="34" charset="0"/>
                <a:cs typeface="Futura Medium" panose="020B0602020204020303" pitchFamily="34" charset="-79"/>
              </a:rPr>
              <a:t>N </a:t>
            </a:r>
            <a:r>
              <a:rPr lang="zh-CN" altLang="en-US" dirty="0">
                <a:solidFill>
                  <a:schemeClr val="bg2"/>
                </a:solidFill>
                <a:latin typeface="Gill Sans MT" panose="020B0502020104020203" pitchFamily="34" charset="0"/>
                <a:cs typeface="Futura Medium" panose="020B0602020204020303" pitchFamily="34" charset="-79"/>
              </a:rPr>
              <a:t>个目标机和 </a:t>
            </a:r>
            <a:r>
              <a:rPr lang="en-US" altLang="zh-CN" dirty="0">
                <a:solidFill>
                  <a:schemeClr val="bg2"/>
                </a:solidFill>
                <a:latin typeface="Gill Sans MT" panose="020B0502020104020203" pitchFamily="34" charset="0"/>
                <a:cs typeface="Futura Medium" panose="020B0602020204020303" pitchFamily="34" charset="-79"/>
              </a:rPr>
              <a:t>M </a:t>
            </a:r>
            <a:r>
              <a:rPr lang="zh-CN" altLang="en-US" dirty="0">
                <a:solidFill>
                  <a:schemeClr val="bg2"/>
                </a:solidFill>
                <a:latin typeface="Gill Sans MT" panose="020B0502020104020203" pitchFamily="34" charset="0"/>
                <a:cs typeface="Futura Medium" panose="020B0602020204020303" pitchFamily="34" charset="-79"/>
              </a:rPr>
              <a:t>种语言</a:t>
            </a:r>
            <a:r>
              <a:rPr lang="en-US" altLang="zh-CN" dirty="0">
                <a:solidFill>
                  <a:schemeClr val="bg2"/>
                </a:solidFill>
                <a:latin typeface="Gill Sans MT" panose="020B0502020104020203" pitchFamily="34" charset="0"/>
                <a:cs typeface="Futura Medium" panose="020B0602020204020303" pitchFamily="34" charset="-79"/>
              </a:rPr>
              <a:t>(N*M)</a:t>
            </a:r>
            <a:r>
              <a:rPr lang="zh-CN" altLang="en-US" dirty="0">
                <a:solidFill>
                  <a:schemeClr val="bg2"/>
                </a:solidFill>
                <a:latin typeface="Gill Sans MT" panose="020B0502020104020203" pitchFamily="34" charset="0"/>
                <a:cs typeface="Futura Medium" panose="020B0602020204020303" pitchFamily="34" charset="-79"/>
              </a:rPr>
              <a:t>；</a:t>
            </a:r>
            <a:endParaRPr lang="en-US" altLang="zh-CN" dirty="0">
              <a:solidFill>
                <a:schemeClr val="bg2"/>
              </a:solidFill>
              <a:latin typeface="Gill Sans MT" panose="020B0502020104020203" pitchFamily="34" charset="0"/>
              <a:cs typeface="Futura Medium" panose="020B0602020204020303" pitchFamily="34" charset="-79"/>
            </a:endParaRPr>
          </a:p>
          <a:p>
            <a:pPr>
              <a:lnSpc>
                <a:spcPct val="150000"/>
              </a:lnSpc>
            </a:pPr>
            <a:endParaRPr lang="en-US" altLang="zh-CN" dirty="0">
              <a:solidFill>
                <a:schemeClr val="bg2"/>
              </a:solidFill>
              <a:latin typeface="Gill Sans MT" panose="020B0502020104020203" pitchFamily="34" charset="0"/>
              <a:cs typeface="Futura Medium" panose="020B0602020204020303" pitchFamily="34" charset="-79"/>
            </a:endParaRPr>
          </a:p>
          <a:p>
            <a:pPr>
              <a:lnSpc>
                <a:spcPct val="150000"/>
              </a:lnSpc>
            </a:pPr>
            <a:r>
              <a:rPr lang="en-US" altLang="zh-CN" dirty="0">
                <a:latin typeface="Gill Sans MT" panose="020B0502020104020203" pitchFamily="34" charset="0"/>
                <a:cs typeface="Futura Medium" panose="020B0602020204020303" pitchFamily="34" charset="-79"/>
              </a:rPr>
              <a:t>LLVM</a:t>
            </a:r>
            <a:r>
              <a:rPr lang="zh-CN" altLang="en-US" dirty="0">
                <a:latin typeface="Gill Sans MT" panose="020B0502020104020203" pitchFamily="34" charset="0"/>
                <a:cs typeface="Futura Medium" panose="020B0602020204020303" pitchFamily="34" charset="-79"/>
              </a:rPr>
              <a:t> 组件之间交互发生在高层次抽象，不同组件隔离为单独程序库，易于在整个编译流水线中集成转换和优化 </a:t>
            </a:r>
            <a:r>
              <a:rPr lang="en-US" altLang="zh-CN" dirty="0">
                <a:latin typeface="Gill Sans MT" panose="020B0502020104020203" pitchFamily="34" charset="0"/>
                <a:cs typeface="Futura Medium" panose="020B0602020204020303" pitchFamily="34" charset="-79"/>
              </a:rPr>
              <a:t>Pass</a:t>
            </a:r>
            <a:r>
              <a:rPr lang="zh-CN" altLang="en-US" dirty="0">
                <a:latin typeface="Gill Sans MT" panose="020B0502020104020203" pitchFamily="34" charset="0"/>
                <a:cs typeface="Futura Medium" panose="020B0602020204020303" pitchFamily="34" charset="-79"/>
              </a:rPr>
              <a:t>。现在被作为实现各种静态和运行时编译语言的通用基础结构；</a:t>
            </a:r>
            <a:endParaRPr lang="en-US" altLang="zh-CN" dirty="0">
              <a:latin typeface="Gill Sans MT" panose="020B0502020104020203" pitchFamily="34" charset="0"/>
              <a:cs typeface="Futura Medium" panose="020B0602020204020303" pitchFamily="34" charset="-79"/>
            </a:endParaRPr>
          </a:p>
          <a:p>
            <a:pPr>
              <a:lnSpc>
                <a:spcPct val="150000"/>
              </a:lnSpc>
            </a:pPr>
            <a:r>
              <a:rPr lang="en-US" altLang="zh-CN" dirty="0">
                <a:solidFill>
                  <a:schemeClr val="bg2"/>
                </a:solidFill>
                <a:latin typeface="Gill Sans MT" panose="020B0502020104020203" pitchFamily="34" charset="0"/>
                <a:cs typeface="Futura Medium" panose="020B0602020204020303" pitchFamily="34" charset="-79"/>
              </a:rPr>
              <a:t>GCC </a:t>
            </a:r>
            <a:r>
              <a:rPr lang="zh-CN" altLang="en-US" dirty="0">
                <a:solidFill>
                  <a:schemeClr val="bg2"/>
                </a:solidFill>
                <a:latin typeface="Gill Sans MT" panose="020B0502020104020203" pitchFamily="34" charset="0"/>
                <a:cs typeface="Futura Medium" panose="020B0602020204020303" pitchFamily="34" charset="-79"/>
              </a:rPr>
              <a:t>饱受分层和抽象漏洞困扰：编译前端生成编译后端数据的结构，编译后端遍历前端抽象语法树（</a:t>
            </a:r>
            <a:r>
              <a:rPr lang="en-US" altLang="zh-CN" dirty="0">
                <a:solidFill>
                  <a:schemeClr val="bg2"/>
                </a:solidFill>
                <a:latin typeface="Gill Sans MT" panose="020B0502020104020203" pitchFamily="34" charset="0"/>
                <a:cs typeface="Futura Medium" panose="020B0602020204020303" pitchFamily="34" charset="-79"/>
              </a:rPr>
              <a:t>AST</a:t>
            </a:r>
            <a:r>
              <a:rPr lang="zh-CN" altLang="en-US" dirty="0">
                <a:solidFill>
                  <a:schemeClr val="bg2"/>
                </a:solidFill>
                <a:latin typeface="Gill Sans MT" panose="020B0502020104020203" pitchFamily="34" charset="0"/>
                <a:cs typeface="Futura Medium" panose="020B0602020204020303" pitchFamily="34" charset="-79"/>
              </a:rPr>
              <a:t>）来生成调试信息，整个编译器依赖命令行设置的全局数据结构；</a:t>
            </a:r>
            <a:endParaRPr lang="en-US" altLang="zh-CN" dirty="0">
              <a:solidFill>
                <a:schemeClr val="bg2"/>
              </a:solidFill>
              <a:latin typeface="Gill Sans MT" panose="020B0502020104020203" pitchFamily="34" charset="0"/>
              <a:cs typeface="Futura Medium" panose="020B0602020204020303" pitchFamily="34" charset="-79"/>
            </a:endParaRPr>
          </a:p>
        </p:txBody>
      </p:sp>
    </p:spTree>
    <p:extLst>
      <p:ext uri="{BB962C8B-B14F-4D97-AF65-F5344CB8AC3E}">
        <p14:creationId xmlns:p14="http://schemas.microsoft.com/office/powerpoint/2010/main" val="269053676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01364E-B2A4-DD43-B4DB-4ED6254C23BA}"/>
              </a:ext>
            </a:extLst>
          </p:cNvPr>
          <p:cNvSpPr>
            <a:spLocks noGrp="1"/>
          </p:cNvSpPr>
          <p:nvPr>
            <p:ph type="title"/>
          </p:nvPr>
        </p:nvSpPr>
        <p:spPr/>
        <p:txBody>
          <a:bodyPr/>
          <a:lstStyle/>
          <a:p>
            <a:r>
              <a:rPr kumimoji="1" lang="en-US" altLang="zh-CN" dirty="0"/>
              <a:t>What I see the different like this ...</a:t>
            </a:r>
            <a:endParaRPr kumimoji="1" lang="zh-CN" altLang="en-US" dirty="0"/>
          </a:p>
        </p:txBody>
      </p:sp>
      <p:pic>
        <p:nvPicPr>
          <p:cNvPr id="4" name="图片 3">
            <a:extLst>
              <a:ext uri="{FF2B5EF4-FFF2-40B4-BE49-F238E27FC236}">
                <a16:creationId xmlns:a16="http://schemas.microsoft.com/office/drawing/2014/main" id="{566FBB7B-145F-5D4D-8B8E-C9B7AC7FEDF9}"/>
              </a:ext>
            </a:extLst>
          </p:cNvPr>
          <p:cNvPicPr>
            <a:picLocks noChangeAspect="1"/>
          </p:cNvPicPr>
          <p:nvPr/>
        </p:nvPicPr>
        <p:blipFill rotWithShape="1">
          <a:blip r:embed="rId2"/>
          <a:srcRect r="42757"/>
          <a:stretch/>
        </p:blipFill>
        <p:spPr>
          <a:xfrm>
            <a:off x="921854" y="1412776"/>
            <a:ext cx="4652700" cy="45720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5" name="图片 4">
            <a:extLst>
              <a:ext uri="{FF2B5EF4-FFF2-40B4-BE49-F238E27FC236}">
                <a16:creationId xmlns:a16="http://schemas.microsoft.com/office/drawing/2014/main" id="{16DB916D-C8CB-0B49-B409-A00BA8A07ACC}"/>
              </a:ext>
            </a:extLst>
          </p:cNvPr>
          <p:cNvPicPr>
            <a:picLocks noChangeAspect="1"/>
          </p:cNvPicPr>
          <p:nvPr/>
        </p:nvPicPr>
        <p:blipFill rotWithShape="1">
          <a:blip r:embed="rId3"/>
          <a:srcRect b="28333"/>
          <a:stretch/>
        </p:blipFill>
        <p:spPr>
          <a:xfrm>
            <a:off x="6503104" y="1412776"/>
            <a:ext cx="4762500" cy="455089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677764843"/>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53E6D6A0-8EFF-2D49-A3C3-CC9AFEA20410}"/>
              </a:ext>
            </a:extLst>
          </p:cNvPr>
          <p:cNvSpPr>
            <a:spLocks noGrp="1"/>
          </p:cNvSpPr>
          <p:nvPr>
            <p:ph sz="half" idx="1"/>
          </p:nvPr>
        </p:nvSpPr>
        <p:spPr>
          <a:xfrm>
            <a:off x="625773" y="1166132"/>
            <a:ext cx="10731328" cy="4525736"/>
          </a:xfrm>
        </p:spPr>
        <p:txBody>
          <a:bodyPr anchor="ctr"/>
          <a:lstStyle/>
          <a:p>
            <a:pPr marL="0" indent="0" algn="ctr">
              <a:buNone/>
            </a:pPr>
            <a:r>
              <a:rPr kumimoji="1" lang="en-US" altLang="zh-CN" sz="8800" dirty="0">
                <a:solidFill>
                  <a:srgbClr val="C00000"/>
                </a:solidFill>
                <a:latin typeface="Gill Sans MT" panose="020B0502020104020203" pitchFamily="34" charset="0"/>
              </a:rPr>
              <a:t>CLANG</a:t>
            </a:r>
            <a:r>
              <a:rPr kumimoji="1" lang="zh-CN" altLang="en-US" sz="8800" dirty="0">
                <a:solidFill>
                  <a:srgbClr val="C00000"/>
                </a:solidFill>
                <a:latin typeface="Gill Sans MT" panose="020B0502020104020203" pitchFamily="34" charset="0"/>
              </a:rPr>
              <a:t> </a:t>
            </a:r>
            <a:r>
              <a:rPr kumimoji="1" lang="en-US" altLang="zh-CN" sz="8800" dirty="0">
                <a:solidFill>
                  <a:srgbClr val="C00000"/>
                </a:solidFill>
                <a:latin typeface="Gill Sans MT" panose="020B0502020104020203" pitchFamily="34" charset="0"/>
              </a:rPr>
              <a:t>vs</a:t>
            </a:r>
            <a:r>
              <a:rPr kumimoji="1" lang="zh-CN" altLang="en-US" sz="8800" dirty="0">
                <a:solidFill>
                  <a:srgbClr val="C00000"/>
                </a:solidFill>
                <a:latin typeface="Gill Sans MT" panose="020B0502020104020203" pitchFamily="34" charset="0"/>
              </a:rPr>
              <a:t> </a:t>
            </a:r>
            <a:r>
              <a:rPr kumimoji="1" lang="en-US" altLang="zh-CN" sz="8800" dirty="0">
                <a:solidFill>
                  <a:srgbClr val="C00000"/>
                </a:solidFill>
                <a:latin typeface="Gill Sans MT" panose="020B0502020104020203" pitchFamily="34" charset="0"/>
              </a:rPr>
              <a:t>GCC</a:t>
            </a:r>
          </a:p>
        </p:txBody>
      </p:sp>
    </p:spTree>
    <p:extLst>
      <p:ext uri="{BB962C8B-B14F-4D97-AF65-F5344CB8AC3E}">
        <p14:creationId xmlns:p14="http://schemas.microsoft.com/office/powerpoint/2010/main" val="1960744460"/>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F5DDAACF-76B9-E945-97B3-EA25D24331F4}"/>
              </a:ext>
            </a:extLst>
          </p:cNvPr>
          <p:cNvSpPr>
            <a:spLocks noGrp="1"/>
          </p:cNvSpPr>
          <p:nvPr>
            <p:ph type="title"/>
          </p:nvPr>
        </p:nvSpPr>
        <p:spPr/>
        <p:txBody>
          <a:bodyPr/>
          <a:lstStyle/>
          <a:p>
            <a:r>
              <a:rPr lang="en-US" altLang="zh-CN" dirty="0"/>
              <a:t>Which compilers do your regularly use?</a:t>
            </a:r>
            <a:endParaRPr lang="zh-CN" altLang="en-US" dirty="0"/>
          </a:p>
        </p:txBody>
      </p:sp>
      <p:pic>
        <p:nvPicPr>
          <p:cNvPr id="8" name="图片 7">
            <a:extLst>
              <a:ext uri="{FF2B5EF4-FFF2-40B4-BE49-F238E27FC236}">
                <a16:creationId xmlns:a16="http://schemas.microsoft.com/office/drawing/2014/main" id="{34D1BCAC-4C10-E449-BB24-2C8F3DA46D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30503" y="4259482"/>
            <a:ext cx="3388631" cy="1714438"/>
          </a:xfrm>
          <a:prstGeom prst="rect">
            <a:avLst/>
          </a:prstGeom>
        </p:spPr>
      </p:pic>
      <p:pic>
        <p:nvPicPr>
          <p:cNvPr id="10" name="图片 9">
            <a:extLst>
              <a:ext uri="{FF2B5EF4-FFF2-40B4-BE49-F238E27FC236}">
                <a16:creationId xmlns:a16="http://schemas.microsoft.com/office/drawing/2014/main" id="{5B1B77B9-6F45-2249-95BA-5ADD7EDF001B}"/>
              </a:ext>
            </a:extLst>
          </p:cNvPr>
          <p:cNvPicPr>
            <a:picLocks noChangeAspect="1"/>
          </p:cNvPicPr>
          <p:nvPr/>
        </p:nvPicPr>
        <p:blipFill rotWithShape="1">
          <a:blip r:embed="rId3">
            <a:extLst>
              <a:ext uri="{28A0092B-C50C-407E-A947-70E740481C1C}">
                <a14:useLocalDpi xmlns:a14="http://schemas.microsoft.com/office/drawing/2010/main" val="0"/>
              </a:ext>
            </a:extLst>
          </a:blip>
          <a:srcRect l="1809" t="2574" r="5230" b="55551"/>
          <a:stretch/>
        </p:blipFill>
        <p:spPr>
          <a:xfrm>
            <a:off x="613783" y="1534430"/>
            <a:ext cx="11105351" cy="2461960"/>
          </a:xfrm>
          <a:prstGeom prst="rect">
            <a:avLst/>
          </a:prstGeom>
        </p:spPr>
      </p:pic>
      <p:pic>
        <p:nvPicPr>
          <p:cNvPr id="12" name="图片 11">
            <a:extLst>
              <a:ext uri="{FF2B5EF4-FFF2-40B4-BE49-F238E27FC236}">
                <a16:creationId xmlns:a16="http://schemas.microsoft.com/office/drawing/2014/main" id="{58DF7BCD-E2C9-3E46-B8AA-CCB8A946270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96016" y="4223262"/>
            <a:ext cx="3404729" cy="1786879"/>
          </a:xfrm>
          <a:prstGeom prst="rect">
            <a:avLst/>
          </a:prstGeom>
        </p:spPr>
      </p:pic>
      <p:pic>
        <p:nvPicPr>
          <p:cNvPr id="14" name="图片 13">
            <a:extLst>
              <a:ext uri="{FF2B5EF4-FFF2-40B4-BE49-F238E27FC236}">
                <a16:creationId xmlns:a16="http://schemas.microsoft.com/office/drawing/2014/main" id="{2021E477-25E9-8B44-B293-727E08E392F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4941" y="4259482"/>
            <a:ext cx="3501317" cy="1714438"/>
          </a:xfrm>
          <a:prstGeom prst="rect">
            <a:avLst/>
          </a:prstGeom>
        </p:spPr>
      </p:pic>
      <p:sp>
        <p:nvSpPr>
          <p:cNvPr id="6" name="矩形 5">
            <a:extLst>
              <a:ext uri="{FF2B5EF4-FFF2-40B4-BE49-F238E27FC236}">
                <a16:creationId xmlns:a16="http://schemas.microsoft.com/office/drawing/2014/main" id="{F8512DCA-700A-9947-AA70-F06C3B1260B4}"/>
              </a:ext>
            </a:extLst>
          </p:cNvPr>
          <p:cNvSpPr/>
          <p:nvPr/>
        </p:nvSpPr>
        <p:spPr>
          <a:xfrm>
            <a:off x="6530429" y="1558096"/>
            <a:ext cx="4838889" cy="338554"/>
          </a:xfrm>
          <a:prstGeom prst="rect">
            <a:avLst/>
          </a:prstGeom>
        </p:spPr>
        <p:txBody>
          <a:bodyPr wrap="none">
            <a:spAutoFit/>
          </a:bodyPr>
          <a:lstStyle/>
          <a:p>
            <a:r>
              <a:rPr lang="zh-CN" altLang="en-US" sz="1600" i="1" dirty="0">
                <a:solidFill>
                  <a:srgbClr val="00FA00"/>
                </a:solidFill>
              </a:rPr>
              <a:t>https://www.jetbrains.com/lp/devecosystem-2021/cpp/</a:t>
            </a:r>
          </a:p>
        </p:txBody>
      </p:sp>
    </p:spTree>
    <p:extLst>
      <p:ext uri="{BB962C8B-B14F-4D97-AF65-F5344CB8AC3E}">
        <p14:creationId xmlns:p14="http://schemas.microsoft.com/office/powerpoint/2010/main" val="1081587421"/>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Talk Overview</a:t>
            </a:r>
            <a:endParaRPr kumimoji="1" lang="zh-CN" altLang="en-US" b="0" dirty="0">
              <a:solidFill>
                <a:srgbClr val="FFC000"/>
              </a:solidFill>
              <a:latin typeface="Futura Medium" panose="020B0602020204020303" pitchFamily="34" charset="-79"/>
              <a:cs typeface="Futura Medium" panose="020B0602020204020303" pitchFamily="34" charset="-79"/>
            </a:endParaRPr>
          </a:p>
        </p:txBody>
      </p:sp>
      <p:sp>
        <p:nvSpPr>
          <p:cNvPr id="12" name="内容占位符 2">
            <a:extLst>
              <a:ext uri="{FF2B5EF4-FFF2-40B4-BE49-F238E27FC236}">
                <a16:creationId xmlns:a16="http://schemas.microsoft.com/office/drawing/2014/main" id="{777ED92B-92FB-8C4F-8239-77690F664FFA}"/>
              </a:ext>
            </a:extLst>
          </p:cNvPr>
          <p:cNvSpPr>
            <a:spLocks noGrp="1"/>
          </p:cNvSpPr>
          <p:nvPr/>
        </p:nvSpPr>
        <p:spPr>
          <a:xfrm>
            <a:off x="616645" y="1052736"/>
            <a:ext cx="10963473" cy="4885776"/>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lnSpc>
                <a:spcPct val="130000"/>
              </a:lnSpc>
              <a:buFont typeface="+mj-lt"/>
              <a:buAutoNum type="arabicPeriod"/>
            </a:pPr>
            <a:r>
              <a:rPr lang="zh-CN" altLang="en-US" sz="2400" b="1" dirty="0">
                <a:solidFill>
                  <a:srgbClr val="34393C"/>
                </a:solidFill>
                <a:latin typeface="Gill Sans MT" panose="020B0502020104020203" pitchFamily="34" charset="0"/>
              </a:rPr>
              <a:t>传统编译器</a:t>
            </a:r>
            <a:endParaRPr lang="en-US" altLang="zh-CN" sz="2400" b="1" dirty="0">
              <a:solidFill>
                <a:srgbClr val="34393C"/>
              </a:solidFill>
              <a:latin typeface="Gill Sans MT" panose="020B0502020104020203" pitchFamily="34" charset="0"/>
            </a:endParaRPr>
          </a:p>
          <a:p>
            <a:pPr lvl="1">
              <a:lnSpc>
                <a:spcPct val="130000"/>
              </a:lnSpc>
            </a:pPr>
            <a:r>
              <a:rPr lang="en-US" altLang="zh-CN" sz="2000" dirty="0">
                <a:solidFill>
                  <a:schemeClr val="bg2"/>
                </a:solidFill>
                <a:latin typeface="Gill Sans MT" panose="020B0502020104020203" pitchFamily="34" charset="0"/>
              </a:rPr>
              <a:t>History</a:t>
            </a:r>
            <a:r>
              <a:rPr lang="zh-CN" altLang="en-US" sz="2000" dirty="0">
                <a:solidFill>
                  <a:schemeClr val="bg2"/>
                </a:solidFill>
                <a:latin typeface="Gill Sans MT" panose="020B0502020104020203" pitchFamily="34" charset="0"/>
              </a:rPr>
              <a:t> </a:t>
            </a:r>
            <a:r>
              <a:rPr lang="en-US" altLang="zh-CN" sz="2000" dirty="0">
                <a:solidFill>
                  <a:schemeClr val="bg2"/>
                </a:solidFill>
                <a:latin typeface="Gill Sans MT" panose="020B0502020104020203" pitchFamily="34" charset="0"/>
              </a:rPr>
              <a:t>of</a:t>
            </a:r>
            <a:r>
              <a:rPr lang="zh-CN" altLang="en-US" sz="2000" dirty="0">
                <a:solidFill>
                  <a:schemeClr val="bg2"/>
                </a:solidFill>
                <a:latin typeface="Gill Sans MT" panose="020B0502020104020203" pitchFamily="34" charset="0"/>
              </a:rPr>
              <a:t> </a:t>
            </a:r>
            <a:r>
              <a:rPr lang="en-US" altLang="zh-CN" sz="2000" dirty="0">
                <a:solidFill>
                  <a:schemeClr val="bg2"/>
                </a:solidFill>
                <a:latin typeface="Gill Sans MT" panose="020B0502020104020203" pitchFamily="34" charset="0"/>
              </a:rPr>
              <a:t>Compiler</a:t>
            </a:r>
            <a:r>
              <a:rPr lang="zh-CN" altLang="en-US" sz="2000" dirty="0">
                <a:solidFill>
                  <a:schemeClr val="bg2"/>
                </a:solidFill>
                <a:latin typeface="Gill Sans MT" panose="020B0502020104020203" pitchFamily="34" charset="0"/>
              </a:rPr>
              <a:t> </a:t>
            </a:r>
            <a:r>
              <a:rPr lang="en-US" altLang="zh-CN" sz="1800" dirty="0">
                <a:solidFill>
                  <a:schemeClr val="bg2"/>
                </a:solidFill>
                <a:latin typeface="Gill Sans MT" panose="020B0502020104020203" pitchFamily="34" charset="0"/>
              </a:rPr>
              <a:t>-</a:t>
            </a:r>
            <a:r>
              <a:rPr lang="zh-CN" altLang="en-US" sz="1800" dirty="0">
                <a:solidFill>
                  <a:schemeClr val="bg2"/>
                </a:solidFill>
                <a:latin typeface="Gill Sans MT" panose="020B0502020104020203" pitchFamily="34" charset="0"/>
              </a:rPr>
              <a:t> 编译器的发展</a:t>
            </a:r>
            <a:endParaRPr lang="en-US" altLang="zh-CN" sz="2000" dirty="0">
              <a:solidFill>
                <a:schemeClr val="bg2"/>
              </a:solidFill>
              <a:latin typeface="Gill Sans MT" panose="020B0502020104020203" pitchFamily="34" charset="0"/>
            </a:endParaRPr>
          </a:p>
          <a:p>
            <a:pPr lvl="1">
              <a:lnSpc>
                <a:spcPct val="130000"/>
              </a:lnSpc>
            </a:pPr>
            <a:r>
              <a:rPr lang="en-US" altLang="zh-CN" sz="2000" dirty="0">
                <a:solidFill>
                  <a:schemeClr val="bg2"/>
                </a:solidFill>
                <a:latin typeface="Gill Sans MT" panose="020B0502020104020203" pitchFamily="34" charset="0"/>
              </a:rPr>
              <a:t>GCC</a:t>
            </a:r>
            <a:r>
              <a:rPr lang="zh-CN" altLang="en-US" sz="2000" dirty="0">
                <a:solidFill>
                  <a:schemeClr val="bg2"/>
                </a:solidFill>
                <a:latin typeface="Gill Sans MT" panose="020B0502020104020203" pitchFamily="34" charset="0"/>
              </a:rPr>
              <a:t> </a:t>
            </a:r>
            <a:r>
              <a:rPr lang="en-US" altLang="zh-CN" sz="2000" dirty="0">
                <a:solidFill>
                  <a:schemeClr val="bg2"/>
                </a:solidFill>
                <a:latin typeface="Gill Sans MT" panose="020B0502020104020203" pitchFamily="34" charset="0"/>
              </a:rPr>
              <a:t>process and principle</a:t>
            </a:r>
            <a:r>
              <a:rPr lang="zh-CN" altLang="en-US" sz="2000" dirty="0">
                <a:solidFill>
                  <a:schemeClr val="bg2"/>
                </a:solidFill>
                <a:latin typeface="Gill Sans MT" panose="020B0502020104020203" pitchFamily="34" charset="0"/>
              </a:rPr>
              <a:t> </a:t>
            </a:r>
            <a:r>
              <a:rPr lang="en-US" altLang="zh-CN" sz="2000" dirty="0">
                <a:solidFill>
                  <a:schemeClr val="bg2"/>
                </a:solidFill>
                <a:latin typeface="Gill Sans MT" panose="020B0502020104020203" pitchFamily="34" charset="0"/>
              </a:rPr>
              <a:t>–</a:t>
            </a:r>
            <a:r>
              <a:rPr lang="zh-CN" altLang="en-US" sz="2000" dirty="0">
                <a:solidFill>
                  <a:schemeClr val="bg2"/>
                </a:solidFill>
                <a:latin typeface="Gill Sans MT" panose="020B0502020104020203" pitchFamily="34" charset="0"/>
              </a:rPr>
              <a:t> </a:t>
            </a:r>
            <a:r>
              <a:rPr lang="en-US" altLang="zh-CN" sz="1800" dirty="0">
                <a:solidFill>
                  <a:schemeClr val="bg2"/>
                </a:solidFill>
                <a:latin typeface="Gill Sans MT" panose="020B0502020104020203" pitchFamily="34" charset="0"/>
              </a:rPr>
              <a:t>GCC</a:t>
            </a:r>
            <a:r>
              <a:rPr lang="zh-CN" altLang="en-US" sz="1800" dirty="0">
                <a:solidFill>
                  <a:schemeClr val="bg2"/>
                </a:solidFill>
                <a:latin typeface="Gill Sans MT" panose="020B0502020104020203" pitchFamily="34" charset="0"/>
              </a:rPr>
              <a:t> 编译过程和原理</a:t>
            </a:r>
            <a:endParaRPr lang="en-US" altLang="zh-CN" sz="2000" dirty="0">
              <a:solidFill>
                <a:schemeClr val="bg2"/>
              </a:solidFill>
              <a:latin typeface="Gill Sans MT" panose="020B0502020104020203" pitchFamily="34" charset="0"/>
            </a:endParaRPr>
          </a:p>
          <a:p>
            <a:pPr lvl="1">
              <a:lnSpc>
                <a:spcPct val="130000"/>
              </a:lnSpc>
            </a:pPr>
            <a:r>
              <a:rPr lang="en-US" altLang="zh-CN" sz="2400" dirty="0">
                <a:solidFill>
                  <a:srgbClr val="374154"/>
                </a:solidFill>
                <a:latin typeface="Gill Sans MT" panose="020B0502020104020203" pitchFamily="34" charset="0"/>
              </a:rPr>
              <a:t>LLVM/Clang</a:t>
            </a:r>
            <a:r>
              <a:rPr lang="zh-CN" altLang="en-US" sz="2400" dirty="0">
                <a:solidFill>
                  <a:srgbClr val="374154"/>
                </a:solidFill>
                <a:latin typeface="Gill Sans MT" panose="020B0502020104020203" pitchFamily="34" charset="0"/>
              </a:rPr>
              <a:t> </a:t>
            </a:r>
            <a:r>
              <a:rPr lang="en-US" altLang="zh-CN" sz="2400" dirty="0">
                <a:solidFill>
                  <a:srgbClr val="374154"/>
                </a:solidFill>
                <a:latin typeface="Gill Sans MT" panose="020B0502020104020203" pitchFamily="34" charset="0"/>
              </a:rPr>
              <a:t>process</a:t>
            </a:r>
            <a:r>
              <a:rPr lang="zh-CN" altLang="en-US" sz="2400" dirty="0">
                <a:solidFill>
                  <a:srgbClr val="374154"/>
                </a:solidFill>
                <a:latin typeface="Gill Sans MT" panose="020B0502020104020203" pitchFamily="34" charset="0"/>
              </a:rPr>
              <a:t> </a:t>
            </a:r>
            <a:r>
              <a:rPr lang="en-US" altLang="zh-CN" sz="2400" dirty="0">
                <a:solidFill>
                  <a:srgbClr val="374154"/>
                </a:solidFill>
                <a:latin typeface="Gill Sans MT" panose="020B0502020104020203" pitchFamily="34" charset="0"/>
              </a:rPr>
              <a:t>and</a:t>
            </a:r>
            <a:r>
              <a:rPr lang="zh-CN" altLang="en-US" sz="2400" dirty="0">
                <a:solidFill>
                  <a:srgbClr val="374154"/>
                </a:solidFill>
                <a:latin typeface="Gill Sans MT" panose="020B0502020104020203" pitchFamily="34" charset="0"/>
              </a:rPr>
              <a:t> </a:t>
            </a:r>
            <a:r>
              <a:rPr lang="en-US" altLang="zh-CN" sz="2400" dirty="0">
                <a:solidFill>
                  <a:srgbClr val="374154"/>
                </a:solidFill>
                <a:latin typeface="Gill Sans MT" panose="020B0502020104020203" pitchFamily="34" charset="0"/>
              </a:rPr>
              <a:t>principle</a:t>
            </a:r>
            <a:r>
              <a:rPr lang="zh-CN" altLang="en-US" sz="24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LLVM</a:t>
            </a:r>
            <a:r>
              <a:rPr lang="zh-CN" altLang="en-US" sz="2000" dirty="0">
                <a:solidFill>
                  <a:srgbClr val="374154"/>
                </a:solidFill>
                <a:latin typeface="Gill Sans MT" panose="020B0502020104020203" pitchFamily="34" charset="0"/>
              </a:rPr>
              <a:t> 架构和原理</a:t>
            </a:r>
            <a:endParaRPr lang="en-US" altLang="zh-CN" sz="2400" b="1" dirty="0">
              <a:solidFill>
                <a:srgbClr val="374154"/>
              </a:solidFill>
              <a:latin typeface="Gill Sans MT" panose="020B0502020104020203" pitchFamily="34" charset="0"/>
            </a:endParaRPr>
          </a:p>
          <a:p>
            <a:pPr marL="457200" indent="-457200">
              <a:lnSpc>
                <a:spcPct val="130000"/>
              </a:lnSpc>
              <a:buFont typeface="+mj-lt"/>
              <a:buAutoNum type="arabicPeriod"/>
            </a:pPr>
            <a:r>
              <a:rPr lang="en-US" altLang="zh-CN" sz="2400" b="1" dirty="0">
                <a:solidFill>
                  <a:schemeClr val="bg2"/>
                </a:solidFill>
                <a:latin typeface="Gill Sans MT" panose="020B0502020104020203" pitchFamily="34" charset="0"/>
              </a:rPr>
              <a:t>AI</a:t>
            </a:r>
            <a:r>
              <a:rPr lang="zh-CN" altLang="en-US" sz="2400" b="1" dirty="0">
                <a:solidFill>
                  <a:schemeClr val="bg2"/>
                </a:solidFill>
                <a:latin typeface="Gill Sans MT" panose="020B0502020104020203" pitchFamily="34" charset="0"/>
              </a:rPr>
              <a:t>编译器</a:t>
            </a:r>
          </a:p>
          <a:p>
            <a:pPr lvl="1">
              <a:lnSpc>
                <a:spcPct val="130000"/>
              </a:lnSpc>
            </a:pPr>
            <a:r>
              <a:rPr lang="en-US" altLang="zh-CN" sz="2000" dirty="0">
                <a:solidFill>
                  <a:schemeClr val="bg2"/>
                </a:solidFill>
                <a:latin typeface="Gill Sans MT" panose="020B0502020104020203" pitchFamily="34" charset="0"/>
              </a:rPr>
              <a:t>History</a:t>
            </a:r>
            <a:r>
              <a:rPr lang="zh-CN" altLang="en-US" sz="2000" dirty="0">
                <a:solidFill>
                  <a:schemeClr val="bg2"/>
                </a:solidFill>
                <a:latin typeface="Gill Sans MT" panose="020B0502020104020203" pitchFamily="34" charset="0"/>
              </a:rPr>
              <a:t> </a:t>
            </a:r>
            <a:r>
              <a:rPr lang="en-US" altLang="zh-CN" sz="2000" dirty="0">
                <a:solidFill>
                  <a:schemeClr val="bg2"/>
                </a:solidFill>
                <a:latin typeface="Gill Sans MT" panose="020B0502020104020203" pitchFamily="34" charset="0"/>
              </a:rPr>
              <a:t>of</a:t>
            </a:r>
            <a:r>
              <a:rPr lang="zh-CN" altLang="en-US" sz="2000" dirty="0">
                <a:solidFill>
                  <a:schemeClr val="bg2"/>
                </a:solidFill>
                <a:latin typeface="Gill Sans MT" panose="020B0502020104020203" pitchFamily="34" charset="0"/>
              </a:rPr>
              <a:t> </a:t>
            </a:r>
            <a:r>
              <a:rPr lang="en-US" altLang="zh-CN" sz="2000" dirty="0">
                <a:solidFill>
                  <a:schemeClr val="bg2"/>
                </a:solidFill>
                <a:latin typeface="Gill Sans MT" panose="020B0502020104020203" pitchFamily="34" charset="0"/>
              </a:rPr>
              <a:t>AI</a:t>
            </a:r>
            <a:r>
              <a:rPr lang="zh-CN" altLang="en-US" sz="2000" dirty="0">
                <a:solidFill>
                  <a:schemeClr val="bg2"/>
                </a:solidFill>
                <a:latin typeface="Gill Sans MT" panose="020B0502020104020203" pitchFamily="34" charset="0"/>
              </a:rPr>
              <a:t> </a:t>
            </a:r>
            <a:r>
              <a:rPr lang="en-US" altLang="zh-CN" sz="2000" dirty="0">
                <a:solidFill>
                  <a:schemeClr val="bg2"/>
                </a:solidFill>
                <a:latin typeface="Gill Sans MT" panose="020B0502020104020203" pitchFamily="34" charset="0"/>
              </a:rPr>
              <a:t>Compiler</a:t>
            </a:r>
            <a:r>
              <a:rPr lang="zh-CN" altLang="en-US" sz="2000" dirty="0">
                <a:solidFill>
                  <a:schemeClr val="bg2"/>
                </a:solidFill>
                <a:latin typeface="Gill Sans MT" panose="020B0502020104020203" pitchFamily="34" charset="0"/>
              </a:rPr>
              <a:t> </a:t>
            </a:r>
            <a:r>
              <a:rPr lang="en-US" altLang="zh-CN" sz="1800" dirty="0">
                <a:solidFill>
                  <a:schemeClr val="bg2"/>
                </a:solidFill>
                <a:latin typeface="Gill Sans MT" panose="020B0502020104020203" pitchFamily="34" charset="0"/>
              </a:rPr>
              <a:t>–</a:t>
            </a:r>
            <a:r>
              <a:rPr lang="zh-CN" altLang="en-US" sz="1800" dirty="0">
                <a:solidFill>
                  <a:schemeClr val="bg2"/>
                </a:solidFill>
                <a:latin typeface="Gill Sans MT" panose="020B0502020104020203" pitchFamily="34" charset="0"/>
              </a:rPr>
              <a:t> </a:t>
            </a:r>
            <a:r>
              <a:rPr lang="en-US" altLang="zh-CN" sz="1800" dirty="0">
                <a:solidFill>
                  <a:schemeClr val="bg2"/>
                </a:solidFill>
                <a:latin typeface="Gill Sans MT" panose="020B0502020104020203" pitchFamily="34" charset="0"/>
              </a:rPr>
              <a:t>AI</a:t>
            </a:r>
            <a:r>
              <a:rPr lang="zh-CN" altLang="en-US" sz="1800" dirty="0">
                <a:solidFill>
                  <a:schemeClr val="bg2"/>
                </a:solidFill>
                <a:latin typeface="Gill Sans MT" panose="020B0502020104020203" pitchFamily="34" charset="0"/>
              </a:rPr>
              <a:t>编译器的发展</a:t>
            </a:r>
            <a:endParaRPr lang="en-US" altLang="zh-CN" sz="2000" dirty="0">
              <a:solidFill>
                <a:schemeClr val="bg2"/>
              </a:solidFill>
              <a:latin typeface="Gill Sans MT" panose="020B0502020104020203" pitchFamily="34" charset="0"/>
            </a:endParaRPr>
          </a:p>
          <a:p>
            <a:pPr lvl="1">
              <a:lnSpc>
                <a:spcPct val="130000"/>
              </a:lnSpc>
            </a:pPr>
            <a:r>
              <a:rPr lang="en-US" altLang="zh-CN" sz="2000" dirty="0">
                <a:solidFill>
                  <a:schemeClr val="bg2"/>
                </a:solidFill>
                <a:latin typeface="Gill Sans MT" panose="020B0502020104020203" pitchFamily="34" charset="0"/>
              </a:rPr>
              <a:t>Base</a:t>
            </a:r>
            <a:r>
              <a:rPr lang="zh-CN" altLang="en-US" sz="2000" dirty="0">
                <a:solidFill>
                  <a:schemeClr val="bg2"/>
                </a:solidFill>
                <a:latin typeface="Gill Sans MT" panose="020B0502020104020203" pitchFamily="34" charset="0"/>
              </a:rPr>
              <a:t> </a:t>
            </a:r>
            <a:r>
              <a:rPr lang="en-US" altLang="zh-CN" sz="2000" dirty="0">
                <a:solidFill>
                  <a:schemeClr val="bg2"/>
                </a:solidFill>
                <a:latin typeface="Gill Sans MT" panose="020B0502020104020203" pitchFamily="34" charset="0"/>
              </a:rPr>
              <a:t>Common architecture</a:t>
            </a:r>
            <a:r>
              <a:rPr lang="zh-CN" altLang="en-US" sz="2000" dirty="0">
                <a:solidFill>
                  <a:schemeClr val="bg2"/>
                </a:solidFill>
                <a:latin typeface="Gill Sans MT" panose="020B0502020104020203" pitchFamily="34" charset="0"/>
              </a:rPr>
              <a:t> </a:t>
            </a:r>
            <a:r>
              <a:rPr lang="en-US" altLang="zh-CN" sz="1800" dirty="0">
                <a:solidFill>
                  <a:schemeClr val="bg2"/>
                </a:solidFill>
                <a:latin typeface="Gill Sans MT" panose="020B0502020104020203" pitchFamily="34" charset="0"/>
              </a:rPr>
              <a:t>–</a:t>
            </a:r>
            <a:r>
              <a:rPr lang="zh-CN" altLang="en-US" sz="1800" dirty="0">
                <a:solidFill>
                  <a:schemeClr val="bg2"/>
                </a:solidFill>
                <a:latin typeface="Gill Sans MT" panose="020B0502020104020203" pitchFamily="34" charset="0"/>
              </a:rPr>
              <a:t> </a:t>
            </a:r>
            <a:r>
              <a:rPr lang="en-US" altLang="zh-CN" sz="1800" dirty="0">
                <a:solidFill>
                  <a:schemeClr val="bg2"/>
                </a:solidFill>
                <a:latin typeface="Gill Sans MT" panose="020B0502020104020203" pitchFamily="34" charset="0"/>
              </a:rPr>
              <a:t>AI</a:t>
            </a:r>
            <a:r>
              <a:rPr lang="zh-CN" altLang="en-US" sz="1800" dirty="0">
                <a:solidFill>
                  <a:schemeClr val="bg2"/>
                </a:solidFill>
                <a:latin typeface="Gill Sans MT" panose="020B0502020104020203" pitchFamily="34" charset="0"/>
              </a:rPr>
              <a:t>编译器的通用架构</a:t>
            </a:r>
            <a:endParaRPr lang="en-US" altLang="zh-CN" sz="1800" dirty="0">
              <a:solidFill>
                <a:schemeClr val="bg2"/>
              </a:solidFill>
              <a:latin typeface="Gill Sans MT" panose="020B0502020104020203" pitchFamily="34" charset="0"/>
            </a:endParaRPr>
          </a:p>
          <a:p>
            <a:pPr lvl="1">
              <a:lnSpc>
                <a:spcPct val="130000"/>
              </a:lnSpc>
            </a:pPr>
            <a:r>
              <a:rPr lang="en-US" altLang="zh-CN" sz="2000" dirty="0">
                <a:solidFill>
                  <a:schemeClr val="bg2"/>
                </a:solidFill>
                <a:latin typeface="Gill Sans MT" panose="020B0502020104020203" pitchFamily="34" charset="0"/>
              </a:rPr>
              <a:t>Different</a:t>
            </a:r>
            <a:r>
              <a:rPr lang="zh-CN" altLang="en-US" sz="2000" dirty="0">
                <a:solidFill>
                  <a:schemeClr val="bg2"/>
                </a:solidFill>
                <a:latin typeface="Gill Sans MT" panose="020B0502020104020203" pitchFamily="34" charset="0"/>
              </a:rPr>
              <a:t> </a:t>
            </a:r>
            <a:r>
              <a:rPr lang="en-US" altLang="zh-CN" sz="2000" dirty="0">
                <a:solidFill>
                  <a:schemeClr val="bg2"/>
                </a:solidFill>
                <a:latin typeface="Gill Sans MT" panose="020B0502020104020203" pitchFamily="34" charset="0"/>
              </a:rPr>
              <a:t>and</a:t>
            </a:r>
            <a:r>
              <a:rPr lang="zh-CN" altLang="en-US" sz="2000" dirty="0">
                <a:solidFill>
                  <a:schemeClr val="bg2"/>
                </a:solidFill>
                <a:latin typeface="Gill Sans MT" panose="020B0502020104020203" pitchFamily="34" charset="0"/>
              </a:rPr>
              <a:t> </a:t>
            </a:r>
            <a:r>
              <a:rPr lang="en-US" altLang="zh-CN" sz="2000" dirty="0">
                <a:solidFill>
                  <a:schemeClr val="bg2"/>
                </a:solidFill>
                <a:latin typeface="Gill Sans MT" panose="020B0502020104020203" pitchFamily="34" charset="0"/>
              </a:rPr>
              <a:t>challenge</a:t>
            </a:r>
            <a:r>
              <a:rPr lang="zh-CN" altLang="en-US" sz="2000" dirty="0">
                <a:solidFill>
                  <a:schemeClr val="bg2"/>
                </a:solidFill>
                <a:latin typeface="Gill Sans MT" panose="020B0502020104020203" pitchFamily="34" charset="0"/>
              </a:rPr>
              <a:t> </a:t>
            </a:r>
            <a:r>
              <a:rPr lang="en-US" altLang="zh-CN" sz="2000" dirty="0">
                <a:solidFill>
                  <a:schemeClr val="bg2"/>
                </a:solidFill>
                <a:latin typeface="Gill Sans MT" panose="020B0502020104020203" pitchFamily="34" charset="0"/>
              </a:rPr>
              <a:t>of</a:t>
            </a:r>
            <a:r>
              <a:rPr lang="zh-CN" altLang="en-US" sz="2000" dirty="0">
                <a:solidFill>
                  <a:schemeClr val="bg2"/>
                </a:solidFill>
                <a:latin typeface="Gill Sans MT" panose="020B0502020104020203" pitchFamily="34" charset="0"/>
              </a:rPr>
              <a:t> </a:t>
            </a:r>
            <a:r>
              <a:rPr lang="en-US" altLang="zh-CN" sz="2000" dirty="0">
                <a:solidFill>
                  <a:schemeClr val="bg2"/>
                </a:solidFill>
                <a:latin typeface="Gill Sans MT" panose="020B0502020104020203" pitchFamily="34" charset="0"/>
              </a:rPr>
              <a:t>the</a:t>
            </a:r>
            <a:r>
              <a:rPr lang="zh-CN" altLang="en-US" sz="2000" dirty="0">
                <a:solidFill>
                  <a:schemeClr val="bg2"/>
                </a:solidFill>
                <a:latin typeface="Gill Sans MT" panose="020B0502020104020203" pitchFamily="34" charset="0"/>
              </a:rPr>
              <a:t> </a:t>
            </a:r>
            <a:r>
              <a:rPr lang="en-US" altLang="zh-CN" sz="2000" dirty="0">
                <a:solidFill>
                  <a:schemeClr val="bg2"/>
                </a:solidFill>
                <a:latin typeface="Gill Sans MT" panose="020B0502020104020203" pitchFamily="34" charset="0"/>
              </a:rPr>
              <a:t>future</a:t>
            </a:r>
            <a:r>
              <a:rPr lang="zh-CN" altLang="en-US" sz="2000" dirty="0">
                <a:solidFill>
                  <a:schemeClr val="bg2"/>
                </a:solidFill>
                <a:latin typeface="Gill Sans MT" panose="020B0502020104020203" pitchFamily="34" charset="0"/>
              </a:rPr>
              <a:t> </a:t>
            </a:r>
            <a:r>
              <a:rPr lang="en-US" altLang="zh-CN" sz="2000" dirty="0">
                <a:solidFill>
                  <a:schemeClr val="bg2"/>
                </a:solidFill>
                <a:latin typeface="Gill Sans MT" panose="020B0502020104020203" pitchFamily="34" charset="0"/>
              </a:rPr>
              <a:t>–</a:t>
            </a:r>
            <a:r>
              <a:rPr lang="zh-CN" altLang="en-US" sz="2000" dirty="0">
                <a:solidFill>
                  <a:schemeClr val="bg2"/>
                </a:solidFill>
                <a:latin typeface="Gill Sans MT" panose="020B0502020104020203" pitchFamily="34" charset="0"/>
              </a:rPr>
              <a:t> </a:t>
            </a:r>
            <a:r>
              <a:rPr lang="zh-CN" altLang="en-US" sz="1800" dirty="0">
                <a:solidFill>
                  <a:schemeClr val="bg2"/>
                </a:solidFill>
                <a:latin typeface="Gill Sans MT" panose="020B0502020104020203" pitchFamily="34" charset="0"/>
              </a:rPr>
              <a:t>与传统编译器的区别，未来的挑战与思考</a:t>
            </a:r>
            <a:endParaRPr lang="en-US" altLang="zh-CN" sz="2400" b="1" dirty="0">
              <a:solidFill>
                <a:schemeClr val="bg2"/>
              </a:solidFill>
              <a:latin typeface="Gill Sans MT" panose="020B0502020104020203" pitchFamily="34" charset="0"/>
            </a:endParaRPr>
          </a:p>
        </p:txBody>
      </p:sp>
    </p:spTree>
    <p:extLst>
      <p:ext uri="{BB962C8B-B14F-4D97-AF65-F5344CB8AC3E}">
        <p14:creationId xmlns:p14="http://schemas.microsoft.com/office/powerpoint/2010/main" val="2859959283"/>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EEA56C-9FFD-5342-A2F8-1BF6E7E7D0AE}"/>
              </a:ext>
            </a:extLst>
          </p:cNvPr>
          <p:cNvSpPr>
            <a:spLocks noGrp="1"/>
          </p:cNvSpPr>
          <p:nvPr>
            <p:ph type="title"/>
          </p:nvPr>
        </p:nvSpPr>
        <p:spPr/>
        <p:txBody>
          <a:bodyPr/>
          <a:lstStyle/>
          <a:p>
            <a:r>
              <a:rPr kumimoji="1" lang="en-US" altLang="zh-CN" dirty="0">
                <a:latin typeface="Futura Medium" panose="020B0602020204020303" pitchFamily="34" charset="-79"/>
                <a:cs typeface="Futura Medium" panose="020B0602020204020303" pitchFamily="34" charset="-79"/>
              </a:rPr>
              <a:t>LLVM</a:t>
            </a:r>
            <a:r>
              <a:rPr kumimoji="1" lang="zh-CN" altLang="en-US" dirty="0">
                <a:latin typeface="Futura Medium" panose="020B0602020204020303" pitchFamily="34" charset="-79"/>
                <a:cs typeface="Futura Medium" panose="020B0602020204020303" pitchFamily="34" charset="-79"/>
              </a:rPr>
              <a:t> </a:t>
            </a:r>
            <a:r>
              <a:rPr kumimoji="1" lang="en-US" altLang="zh-CN" dirty="0">
                <a:latin typeface="Futura Medium" panose="020B0602020204020303" pitchFamily="34" charset="-79"/>
                <a:cs typeface="Futura Medium" panose="020B0602020204020303" pitchFamily="34" charset="-79"/>
              </a:rPr>
              <a:t>Architecture</a:t>
            </a:r>
            <a:endParaRPr kumimoji="1" lang="zh-CN" altLang="en-US" dirty="0">
              <a:latin typeface="Futura Medium" panose="020B0602020204020303" pitchFamily="34" charset="-79"/>
              <a:cs typeface="Futura Medium" panose="020B0602020204020303" pitchFamily="34" charset="-79"/>
            </a:endParaRPr>
          </a:p>
        </p:txBody>
      </p:sp>
      <p:pic>
        <p:nvPicPr>
          <p:cNvPr id="6" name="图片 5">
            <a:extLst>
              <a:ext uri="{FF2B5EF4-FFF2-40B4-BE49-F238E27FC236}">
                <a16:creationId xmlns:a16="http://schemas.microsoft.com/office/drawing/2014/main" id="{452D1693-86F7-2C43-945E-EB61BEE4B19E}"/>
              </a:ext>
            </a:extLst>
          </p:cNvPr>
          <p:cNvPicPr>
            <a:picLocks noChangeAspect="1"/>
          </p:cNvPicPr>
          <p:nvPr/>
        </p:nvPicPr>
        <p:blipFill>
          <a:blip r:embed="rId2"/>
          <a:stretch>
            <a:fillRect/>
          </a:stretch>
        </p:blipFill>
        <p:spPr>
          <a:xfrm>
            <a:off x="1653381" y="2132856"/>
            <a:ext cx="8890000" cy="3098800"/>
          </a:xfrm>
          <a:prstGeom prst="rect">
            <a:avLst/>
          </a:prstGeom>
        </p:spPr>
      </p:pic>
    </p:spTree>
    <p:extLst>
      <p:ext uri="{BB962C8B-B14F-4D97-AF65-F5344CB8AC3E}">
        <p14:creationId xmlns:p14="http://schemas.microsoft.com/office/powerpoint/2010/main" val="356247240"/>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76C7F055-4313-604F-B3BA-D49D2B9CD00C}"/>
              </a:ext>
            </a:extLst>
          </p:cNvPr>
          <p:cNvPicPr>
            <a:picLocks noChangeAspect="1"/>
          </p:cNvPicPr>
          <p:nvPr/>
        </p:nvPicPr>
        <p:blipFill>
          <a:blip r:embed="rId2"/>
          <a:stretch>
            <a:fillRect/>
          </a:stretch>
        </p:blipFill>
        <p:spPr>
          <a:xfrm>
            <a:off x="745331" y="1988840"/>
            <a:ext cx="10706100" cy="3403600"/>
          </a:xfrm>
          <a:prstGeom prst="rect">
            <a:avLst/>
          </a:prstGeom>
        </p:spPr>
      </p:pic>
      <p:sp>
        <p:nvSpPr>
          <p:cNvPr id="8" name="标题 1">
            <a:extLst>
              <a:ext uri="{FF2B5EF4-FFF2-40B4-BE49-F238E27FC236}">
                <a16:creationId xmlns:a16="http://schemas.microsoft.com/office/drawing/2014/main" id="{084B73D1-02CD-AC4C-8C67-38362FB89A41}"/>
              </a:ext>
            </a:extLst>
          </p:cNvPr>
          <p:cNvSpPr>
            <a:spLocks noGrp="1"/>
          </p:cNvSpPr>
          <p:nvPr>
            <p:ph type="title"/>
          </p:nvPr>
        </p:nvSpPr>
        <p:spPr/>
        <p:txBody>
          <a:bodyPr/>
          <a:lstStyle/>
          <a:p>
            <a:r>
              <a:rPr kumimoji="1" lang="en-US" altLang="zh-CN" dirty="0">
                <a:latin typeface="Futura Medium" panose="020B0602020204020303" pitchFamily="34" charset="-79"/>
                <a:cs typeface="Futura Medium" panose="020B0602020204020303" pitchFamily="34" charset="-79"/>
              </a:rPr>
              <a:t>LLVM</a:t>
            </a:r>
            <a:r>
              <a:rPr kumimoji="1" lang="zh-CN" altLang="en-US" dirty="0">
                <a:latin typeface="Futura Medium" panose="020B0602020204020303" pitchFamily="34" charset="-79"/>
                <a:cs typeface="Futura Medium" panose="020B0602020204020303" pitchFamily="34" charset="-79"/>
              </a:rPr>
              <a:t> </a:t>
            </a:r>
            <a:r>
              <a:rPr kumimoji="1" lang="en-US" altLang="zh-CN" dirty="0">
                <a:latin typeface="Futura Medium" panose="020B0602020204020303" pitchFamily="34" charset="-79"/>
                <a:cs typeface="Futura Medium" panose="020B0602020204020303" pitchFamily="34" charset="-79"/>
              </a:rPr>
              <a:t>Architecture</a:t>
            </a:r>
            <a:endParaRPr kumimoji="1" lang="zh-CN" altLang="en-US" dirty="0"/>
          </a:p>
        </p:txBody>
      </p:sp>
    </p:spTree>
    <p:extLst>
      <p:ext uri="{BB962C8B-B14F-4D97-AF65-F5344CB8AC3E}">
        <p14:creationId xmlns:p14="http://schemas.microsoft.com/office/powerpoint/2010/main" val="4085234046"/>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250944-03B2-5544-86E7-9115E2792E9C}"/>
              </a:ext>
            </a:extLst>
          </p:cNvPr>
          <p:cNvSpPr>
            <a:spLocks noGrp="1"/>
          </p:cNvSpPr>
          <p:nvPr>
            <p:ph type="title"/>
          </p:nvPr>
        </p:nvSpPr>
        <p:spPr/>
        <p:txBody>
          <a:bodyPr/>
          <a:lstStyle/>
          <a:p>
            <a:r>
              <a:rPr kumimoji="1" lang="en-US" altLang="zh-CN" dirty="0">
                <a:latin typeface="Futura Medium" panose="020B0602020204020303" pitchFamily="34" charset="-79"/>
                <a:cs typeface="Futura Medium" panose="020B0602020204020303" pitchFamily="34" charset="-79"/>
              </a:rPr>
              <a:t>LLVM</a:t>
            </a:r>
            <a:r>
              <a:rPr kumimoji="1" lang="zh-CN" altLang="en-US" dirty="0">
                <a:latin typeface="Futura Medium" panose="020B0602020204020303" pitchFamily="34" charset="-79"/>
                <a:cs typeface="Futura Medium" panose="020B0602020204020303" pitchFamily="34" charset="-79"/>
              </a:rPr>
              <a:t> </a:t>
            </a:r>
            <a:r>
              <a:rPr kumimoji="1" lang="en-US" altLang="zh-CN" dirty="0">
                <a:latin typeface="Futura Medium" panose="020B0602020204020303" pitchFamily="34" charset="-79"/>
                <a:cs typeface="Futura Medium" panose="020B0602020204020303" pitchFamily="34" charset="-79"/>
              </a:rPr>
              <a:t>Architecture</a:t>
            </a:r>
            <a:endParaRPr kumimoji="1" lang="zh-CN" altLang="en-US" dirty="0"/>
          </a:p>
        </p:txBody>
      </p:sp>
      <p:pic>
        <p:nvPicPr>
          <p:cNvPr id="4" name="图片 3">
            <a:extLst>
              <a:ext uri="{FF2B5EF4-FFF2-40B4-BE49-F238E27FC236}">
                <a16:creationId xmlns:a16="http://schemas.microsoft.com/office/drawing/2014/main" id="{6168FDD0-C5BE-5F4A-A4F6-EE382B63638C}"/>
              </a:ext>
            </a:extLst>
          </p:cNvPr>
          <p:cNvPicPr>
            <a:picLocks noChangeAspect="1"/>
          </p:cNvPicPr>
          <p:nvPr/>
        </p:nvPicPr>
        <p:blipFill>
          <a:blip r:embed="rId2"/>
          <a:stretch>
            <a:fillRect/>
          </a:stretch>
        </p:blipFill>
        <p:spPr>
          <a:xfrm>
            <a:off x="116138" y="2060848"/>
            <a:ext cx="11964485" cy="3384376"/>
          </a:xfrm>
          <a:prstGeom prst="rect">
            <a:avLst/>
          </a:prstGeom>
        </p:spPr>
      </p:pic>
    </p:spTree>
    <p:extLst>
      <p:ext uri="{BB962C8B-B14F-4D97-AF65-F5344CB8AC3E}">
        <p14:creationId xmlns:p14="http://schemas.microsoft.com/office/powerpoint/2010/main" val="124060775"/>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6781F-A0D8-934B-9B82-ACD9F3BD178B}"/>
              </a:ext>
            </a:extLst>
          </p:cNvPr>
          <p:cNvSpPr>
            <a:spLocks noGrp="1"/>
          </p:cNvSpPr>
          <p:nvPr>
            <p:ph type="title"/>
          </p:nvPr>
        </p:nvSpPr>
        <p:spPr/>
        <p:txBody>
          <a:bodyPr/>
          <a:lstStyle/>
          <a:p>
            <a:r>
              <a:rPr kumimoji="1" lang="en-US" altLang="zh-CN" dirty="0"/>
              <a:t>Pro's of GCC vs Clang</a:t>
            </a:r>
            <a:endParaRPr kumimoji="1" lang="zh-CN" altLang="en-US" dirty="0"/>
          </a:p>
        </p:txBody>
      </p:sp>
      <p:sp>
        <p:nvSpPr>
          <p:cNvPr id="3" name="内容占位符 2">
            <a:extLst>
              <a:ext uri="{FF2B5EF4-FFF2-40B4-BE49-F238E27FC236}">
                <a16:creationId xmlns:a16="http://schemas.microsoft.com/office/drawing/2014/main" id="{864103F8-4809-8E43-B0FA-026B814058B6}"/>
              </a:ext>
            </a:extLst>
          </p:cNvPr>
          <p:cNvSpPr>
            <a:spLocks noGrp="1"/>
          </p:cNvSpPr>
          <p:nvPr>
            <p:ph sz="half" idx="1"/>
          </p:nvPr>
        </p:nvSpPr>
        <p:spPr>
          <a:xfrm>
            <a:off x="623635" y="1495552"/>
            <a:ext cx="10963473" cy="4525736"/>
          </a:xfrm>
        </p:spPr>
        <p:txBody>
          <a:bodyPr/>
          <a:lstStyle/>
          <a:p>
            <a:r>
              <a:rPr kumimoji="1" lang="en-US" altLang="zh-CN" dirty="0"/>
              <a:t>GCC supports languages that Clang does not aim to, such as Java, Fortran,</a:t>
            </a:r>
            <a:r>
              <a:rPr kumimoji="1" lang="zh-CN" altLang="en-US" dirty="0"/>
              <a:t> </a:t>
            </a:r>
            <a:r>
              <a:rPr kumimoji="1" lang="en-US" altLang="zh-CN" dirty="0"/>
              <a:t>AN, Go, etc.</a:t>
            </a:r>
          </a:p>
          <a:p>
            <a:endParaRPr kumimoji="1" lang="en-US" altLang="zh-CN" dirty="0"/>
          </a:p>
          <a:p>
            <a:r>
              <a:rPr kumimoji="1" lang="en-US" altLang="zh-CN" dirty="0"/>
              <a:t>GCC supports more targets than LLVM.</a:t>
            </a:r>
          </a:p>
          <a:p>
            <a:endParaRPr kumimoji="1" lang="en-US" altLang="zh-CN" dirty="0"/>
          </a:p>
          <a:p>
            <a:r>
              <a:rPr kumimoji="1" lang="en-US" altLang="zh-CN" dirty="0"/>
              <a:t>GCC supports many language extensions.</a:t>
            </a:r>
            <a:endParaRPr kumimoji="1" lang="zh-CN" altLang="en-US" dirty="0"/>
          </a:p>
        </p:txBody>
      </p:sp>
    </p:spTree>
    <p:extLst>
      <p:ext uri="{BB962C8B-B14F-4D97-AF65-F5344CB8AC3E}">
        <p14:creationId xmlns:p14="http://schemas.microsoft.com/office/powerpoint/2010/main" val="335017464"/>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7698DC-ABD2-1C40-A38C-55610BF659CC}"/>
              </a:ext>
            </a:extLst>
          </p:cNvPr>
          <p:cNvSpPr>
            <a:spLocks noGrp="1"/>
          </p:cNvSpPr>
          <p:nvPr>
            <p:ph type="title"/>
          </p:nvPr>
        </p:nvSpPr>
        <p:spPr/>
        <p:txBody>
          <a:bodyPr/>
          <a:lstStyle/>
          <a:p>
            <a:r>
              <a:rPr kumimoji="1" lang="en-US" altLang="zh-CN" dirty="0"/>
              <a:t>Pro's of Clang vs GCC</a:t>
            </a:r>
            <a:endParaRPr kumimoji="1" lang="zh-CN" altLang="en-US" dirty="0"/>
          </a:p>
        </p:txBody>
      </p:sp>
      <p:sp>
        <p:nvSpPr>
          <p:cNvPr id="3" name="内容占位符 2">
            <a:extLst>
              <a:ext uri="{FF2B5EF4-FFF2-40B4-BE49-F238E27FC236}">
                <a16:creationId xmlns:a16="http://schemas.microsoft.com/office/drawing/2014/main" id="{FC39D09E-A262-EF45-8BF9-2A6C3FF51327}"/>
              </a:ext>
            </a:extLst>
          </p:cNvPr>
          <p:cNvSpPr>
            <a:spLocks noGrp="1"/>
          </p:cNvSpPr>
          <p:nvPr>
            <p:ph sz="half" idx="1"/>
          </p:nvPr>
        </p:nvSpPr>
        <p:spPr>
          <a:xfrm>
            <a:off x="623635" y="1495552"/>
            <a:ext cx="10875346" cy="4525736"/>
          </a:xfrm>
        </p:spPr>
        <p:txBody>
          <a:bodyPr/>
          <a:lstStyle/>
          <a:p>
            <a:r>
              <a:rPr kumimoji="1" lang="en-US" altLang="zh-CN" dirty="0"/>
              <a:t>The Clang ASTs and design(Modular design) are intended to be easily understandable by anyone.</a:t>
            </a:r>
          </a:p>
          <a:p>
            <a:endParaRPr kumimoji="1" lang="en-US" altLang="zh-CN" dirty="0"/>
          </a:p>
          <a:p>
            <a:r>
              <a:rPr kumimoji="1" lang="en-US" altLang="zh-CN" dirty="0"/>
              <a:t>Clang is designed as an API from its inception, allowing it to be reused by source analysis tools, refactoring, IDEs as well as for code generation. GCC is built as a monolithic static compiler.</a:t>
            </a:r>
          </a:p>
          <a:p>
            <a:endParaRPr kumimoji="1" lang="en-US" altLang="zh-CN" dirty="0"/>
          </a:p>
          <a:p>
            <a:r>
              <a:rPr kumimoji="1" lang="en-US" altLang="zh-CN" dirty="0"/>
              <a:t>Various GCC design decisions make it very difficult to reuse , Clang has none of these problems.</a:t>
            </a:r>
          </a:p>
          <a:p>
            <a:endParaRPr kumimoji="1" lang="en-US" altLang="zh-CN" dirty="0"/>
          </a:p>
          <a:p>
            <a:r>
              <a:rPr kumimoji="1" lang="en-US" altLang="zh-CN" dirty="0"/>
              <a:t>Fast compilation speed. In Debug mode, OC compilation speed is three times faster than GCC.</a:t>
            </a:r>
            <a:r>
              <a:rPr kumimoji="1" lang="zh-CN" altLang="en-US" dirty="0"/>
              <a:t> </a:t>
            </a:r>
            <a:r>
              <a:rPr kumimoji="1" lang="en-US" altLang="zh-CN" dirty="0"/>
              <a:t>Small memory consumption.</a:t>
            </a:r>
            <a:endParaRPr kumimoji="1" lang="zh-CN" altLang="en-US" dirty="0"/>
          </a:p>
        </p:txBody>
      </p:sp>
    </p:spTree>
    <p:extLst>
      <p:ext uri="{BB962C8B-B14F-4D97-AF65-F5344CB8AC3E}">
        <p14:creationId xmlns:p14="http://schemas.microsoft.com/office/powerpoint/2010/main" val="2770631073"/>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275FE1-FDC1-9A4E-B412-3EFF35E0BD33}"/>
              </a:ext>
            </a:extLst>
          </p:cNvPr>
          <p:cNvSpPr>
            <a:spLocks noGrp="1"/>
          </p:cNvSpPr>
          <p:nvPr>
            <p:ph type="title"/>
          </p:nvPr>
        </p:nvSpPr>
        <p:spPr/>
        <p:txBody>
          <a:bodyPr/>
          <a:lstStyle/>
          <a:p>
            <a:r>
              <a:rPr kumimoji="1" lang="en-US" altLang="zh-CN" sz="3200" dirty="0">
                <a:latin typeface="Futura Medium" panose="020B0602020204020303" pitchFamily="34" charset="-79"/>
                <a:cs typeface="Futura Medium" panose="020B0602020204020303" pitchFamily="34" charset="-79"/>
              </a:rPr>
              <a:t>How</a:t>
            </a:r>
            <a:r>
              <a:rPr kumimoji="1" lang="zh-CN" altLang="en-US" sz="3200" dirty="0">
                <a:latin typeface="Futura Medium" panose="020B0602020204020303" pitchFamily="34" charset="-79"/>
                <a:cs typeface="Futura Medium" panose="020B0602020204020303" pitchFamily="34" charset="-79"/>
              </a:rPr>
              <a:t> </a:t>
            </a:r>
            <a:r>
              <a:rPr kumimoji="1" lang="en-US" altLang="zh-CN" sz="3200" dirty="0">
                <a:latin typeface="Futura Medium" panose="020B0602020204020303" pitchFamily="34" charset="-79"/>
                <a:cs typeface="Futura Medium" panose="020B0602020204020303" pitchFamily="34" charset="-79"/>
              </a:rPr>
              <a:t>to</a:t>
            </a:r>
            <a:r>
              <a:rPr kumimoji="1" lang="zh-CN" altLang="en-US" sz="3200" dirty="0">
                <a:latin typeface="Futura Medium" panose="020B0602020204020303" pitchFamily="34" charset="-79"/>
                <a:cs typeface="Futura Medium" panose="020B0602020204020303" pitchFamily="34" charset="-79"/>
              </a:rPr>
              <a:t> </a:t>
            </a:r>
            <a:r>
              <a:rPr kumimoji="1" lang="en-US" altLang="zh-CN" sz="3200" dirty="0">
                <a:latin typeface="Futura Medium" panose="020B0602020204020303" pitchFamily="34" charset="-79"/>
                <a:cs typeface="Futura Medium" panose="020B0602020204020303" pitchFamily="34" charset="-79"/>
              </a:rPr>
              <a:t>run…</a:t>
            </a:r>
            <a:endParaRPr kumimoji="1" lang="zh-CN" altLang="en-US" sz="3200" dirty="0">
              <a:latin typeface="Futura Medium" panose="020B0602020204020303" pitchFamily="34" charset="-79"/>
              <a:cs typeface="Futura Medium" panose="020B0602020204020303" pitchFamily="34" charset="-79"/>
            </a:endParaRPr>
          </a:p>
        </p:txBody>
      </p:sp>
      <p:pic>
        <p:nvPicPr>
          <p:cNvPr id="8" name="图片 7">
            <a:extLst>
              <a:ext uri="{FF2B5EF4-FFF2-40B4-BE49-F238E27FC236}">
                <a16:creationId xmlns:a16="http://schemas.microsoft.com/office/drawing/2014/main" id="{7E5D3EED-E173-2848-B0B6-BDDB1D064BA6}"/>
              </a:ext>
            </a:extLst>
          </p:cNvPr>
          <p:cNvPicPr>
            <a:picLocks noChangeAspect="1"/>
          </p:cNvPicPr>
          <p:nvPr/>
        </p:nvPicPr>
        <p:blipFill>
          <a:blip r:embed="rId2"/>
          <a:stretch>
            <a:fillRect/>
          </a:stretch>
        </p:blipFill>
        <p:spPr>
          <a:xfrm>
            <a:off x="702447" y="1988840"/>
            <a:ext cx="10791868" cy="3487266"/>
          </a:xfrm>
          <a:prstGeom prst="rect">
            <a:avLst/>
          </a:prstGeom>
        </p:spPr>
      </p:pic>
    </p:spTree>
    <p:extLst>
      <p:ext uri="{BB962C8B-B14F-4D97-AF65-F5344CB8AC3E}">
        <p14:creationId xmlns:p14="http://schemas.microsoft.com/office/powerpoint/2010/main" val="3192781727"/>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53E6D6A0-8EFF-2D49-A3C3-CC9AFEA20410}"/>
              </a:ext>
            </a:extLst>
          </p:cNvPr>
          <p:cNvSpPr>
            <a:spLocks noGrp="1"/>
          </p:cNvSpPr>
          <p:nvPr>
            <p:ph sz="half" idx="1"/>
          </p:nvPr>
        </p:nvSpPr>
        <p:spPr>
          <a:xfrm>
            <a:off x="625773" y="1166132"/>
            <a:ext cx="10731328" cy="4525736"/>
          </a:xfrm>
        </p:spPr>
        <p:txBody>
          <a:bodyPr anchor="ctr"/>
          <a:lstStyle/>
          <a:p>
            <a:pPr marL="0" indent="0" algn="ctr">
              <a:buNone/>
            </a:pPr>
            <a:r>
              <a:rPr kumimoji="1" lang="en-US" altLang="zh-CN" sz="8800" dirty="0">
                <a:solidFill>
                  <a:srgbClr val="C00000"/>
                </a:solidFill>
                <a:latin typeface="Gill Sans MT" panose="020B0502020104020203" pitchFamily="34" charset="0"/>
              </a:rPr>
              <a:t>How</a:t>
            </a:r>
            <a:r>
              <a:rPr kumimoji="1" lang="zh-CN" altLang="en-US" sz="8800" dirty="0">
                <a:solidFill>
                  <a:srgbClr val="C00000"/>
                </a:solidFill>
                <a:latin typeface="Gill Sans MT" panose="020B0502020104020203" pitchFamily="34" charset="0"/>
              </a:rPr>
              <a:t> </a:t>
            </a:r>
            <a:r>
              <a:rPr kumimoji="1" lang="en-US" altLang="zh-CN" sz="8800" dirty="0">
                <a:solidFill>
                  <a:srgbClr val="C00000"/>
                </a:solidFill>
                <a:latin typeface="Gill Sans MT" panose="020B0502020104020203" pitchFamily="34" charset="0"/>
              </a:rPr>
              <a:t>to</a:t>
            </a:r>
            <a:r>
              <a:rPr kumimoji="1" lang="zh-CN" altLang="en-US" sz="8800" dirty="0">
                <a:solidFill>
                  <a:srgbClr val="C00000"/>
                </a:solidFill>
                <a:latin typeface="Gill Sans MT" panose="020B0502020104020203" pitchFamily="34" charset="0"/>
              </a:rPr>
              <a:t> </a:t>
            </a:r>
            <a:r>
              <a:rPr kumimoji="1" lang="en-US" altLang="zh-CN" sz="8800" dirty="0">
                <a:solidFill>
                  <a:srgbClr val="C00000"/>
                </a:solidFill>
                <a:latin typeface="Gill Sans MT" panose="020B0502020104020203" pitchFamily="34" charset="0"/>
              </a:rPr>
              <a:t>Use</a:t>
            </a:r>
            <a:r>
              <a:rPr kumimoji="1" lang="zh-CN" altLang="en-US" sz="8800" dirty="0">
                <a:solidFill>
                  <a:srgbClr val="C00000"/>
                </a:solidFill>
                <a:latin typeface="Gill Sans MT" panose="020B0502020104020203" pitchFamily="34" charset="0"/>
              </a:rPr>
              <a:t> </a:t>
            </a:r>
            <a:r>
              <a:rPr kumimoji="1" lang="en-US" altLang="zh-CN" sz="8800" dirty="0">
                <a:solidFill>
                  <a:srgbClr val="C00000"/>
                </a:solidFill>
                <a:latin typeface="Gill Sans MT" panose="020B0502020104020203" pitchFamily="34" charset="0"/>
              </a:rPr>
              <a:t>LLVM</a:t>
            </a:r>
          </a:p>
        </p:txBody>
      </p:sp>
    </p:spTree>
    <p:extLst>
      <p:ext uri="{BB962C8B-B14F-4D97-AF65-F5344CB8AC3E}">
        <p14:creationId xmlns:p14="http://schemas.microsoft.com/office/powerpoint/2010/main" val="3298750934"/>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275FE1-FDC1-9A4E-B412-3EFF35E0BD33}"/>
              </a:ext>
            </a:extLst>
          </p:cNvPr>
          <p:cNvSpPr>
            <a:spLocks noGrp="1"/>
          </p:cNvSpPr>
          <p:nvPr>
            <p:ph type="title"/>
          </p:nvPr>
        </p:nvSpPr>
        <p:spPr/>
        <p:txBody>
          <a:bodyPr/>
          <a:lstStyle/>
          <a:p>
            <a:r>
              <a:rPr kumimoji="1" lang="en-US" altLang="zh-CN" sz="3200" dirty="0">
                <a:latin typeface="Futura Medium" panose="020B0602020204020303" pitchFamily="34" charset="-79"/>
                <a:cs typeface="Futura Medium" panose="020B0602020204020303" pitchFamily="34" charset="-79"/>
              </a:rPr>
              <a:t>How</a:t>
            </a:r>
            <a:r>
              <a:rPr kumimoji="1" lang="zh-CN" altLang="en-US" sz="3200" dirty="0">
                <a:latin typeface="Futura Medium" panose="020B0602020204020303" pitchFamily="34" charset="-79"/>
                <a:cs typeface="Futura Medium" panose="020B0602020204020303" pitchFamily="34" charset="-79"/>
              </a:rPr>
              <a:t> </a:t>
            </a:r>
            <a:r>
              <a:rPr kumimoji="1" lang="en-US" altLang="zh-CN" sz="3200" dirty="0">
                <a:latin typeface="Futura Medium" panose="020B0602020204020303" pitchFamily="34" charset="-79"/>
                <a:cs typeface="Futura Medium" panose="020B0602020204020303" pitchFamily="34" charset="-79"/>
              </a:rPr>
              <a:t>to</a:t>
            </a:r>
            <a:r>
              <a:rPr kumimoji="1" lang="zh-CN" altLang="en-US" sz="3200" dirty="0">
                <a:latin typeface="Futura Medium" panose="020B0602020204020303" pitchFamily="34" charset="-79"/>
                <a:cs typeface="Futura Medium" panose="020B0602020204020303" pitchFamily="34" charset="-79"/>
              </a:rPr>
              <a:t> </a:t>
            </a:r>
            <a:r>
              <a:rPr kumimoji="1" lang="en-US" altLang="zh-CN" sz="3200" dirty="0">
                <a:latin typeface="Futura Medium" panose="020B0602020204020303" pitchFamily="34" charset="-79"/>
                <a:cs typeface="Futura Medium" panose="020B0602020204020303" pitchFamily="34" charset="-79"/>
              </a:rPr>
              <a:t>run…</a:t>
            </a:r>
            <a:endParaRPr kumimoji="1" lang="zh-CN" altLang="en-US" sz="3200" dirty="0">
              <a:latin typeface="Futura Medium" panose="020B0602020204020303" pitchFamily="34" charset="-79"/>
              <a:cs typeface="Futura Medium" panose="020B0602020204020303" pitchFamily="34" charset="-79"/>
            </a:endParaRPr>
          </a:p>
        </p:txBody>
      </p:sp>
      <p:sp>
        <p:nvSpPr>
          <p:cNvPr id="3" name="内容占位符 2">
            <a:extLst>
              <a:ext uri="{FF2B5EF4-FFF2-40B4-BE49-F238E27FC236}">
                <a16:creationId xmlns:a16="http://schemas.microsoft.com/office/drawing/2014/main" id="{03698830-EDFC-2E41-A045-0238BB47F9BC}"/>
              </a:ext>
            </a:extLst>
          </p:cNvPr>
          <p:cNvSpPr>
            <a:spLocks noGrp="1"/>
          </p:cNvSpPr>
          <p:nvPr>
            <p:ph sz="half" idx="1"/>
          </p:nvPr>
        </p:nvSpPr>
        <p:spPr/>
        <p:txBody>
          <a:bodyPr/>
          <a:lstStyle/>
          <a:p>
            <a:r>
              <a:rPr lang="en-US" altLang="zh-CN" sz="1800" dirty="0">
                <a:latin typeface="Gill Sans MT" panose="020B0502020104020203" pitchFamily="34" charset="0"/>
              </a:rPr>
              <a:t>clang -E -c hello.c -o </a:t>
            </a:r>
            <a:r>
              <a:rPr lang="en-US" altLang="zh-CN" sz="1800" dirty="0" err="1">
                <a:latin typeface="Gill Sans MT" panose="020B0502020104020203" pitchFamily="34" charset="0"/>
              </a:rPr>
              <a:t>hello.i</a:t>
            </a:r>
            <a:endParaRPr lang="en-US" altLang="zh-CN" sz="1800" dirty="0">
              <a:latin typeface="Gill Sans MT" panose="020B0502020104020203" pitchFamily="34" charset="0"/>
            </a:endParaRPr>
          </a:p>
          <a:p>
            <a:r>
              <a:rPr lang="en-US" altLang="zh-CN" sz="1800" dirty="0">
                <a:latin typeface="Gill Sans MT" panose="020B0502020104020203" pitchFamily="34" charset="0"/>
              </a:rPr>
              <a:t>clang -emit-</a:t>
            </a:r>
            <a:r>
              <a:rPr lang="en-US" altLang="zh-CN" sz="1800" dirty="0" err="1">
                <a:latin typeface="Gill Sans MT" panose="020B0502020104020203" pitchFamily="34" charset="0"/>
              </a:rPr>
              <a:t>llvm</a:t>
            </a:r>
            <a:r>
              <a:rPr lang="en-US" altLang="zh-CN" sz="1800" dirty="0">
                <a:latin typeface="Gill Sans MT" panose="020B0502020104020203" pitchFamily="34" charset="0"/>
              </a:rPr>
              <a:t> </a:t>
            </a:r>
            <a:r>
              <a:rPr lang="en-US" altLang="zh-CN" sz="1800" dirty="0" err="1">
                <a:latin typeface="Gill Sans MT" panose="020B0502020104020203" pitchFamily="34" charset="0"/>
              </a:rPr>
              <a:t>hello.i</a:t>
            </a:r>
            <a:r>
              <a:rPr lang="en-US" altLang="zh-CN" sz="1800" dirty="0">
                <a:latin typeface="Gill Sans MT" panose="020B0502020104020203" pitchFamily="34" charset="0"/>
              </a:rPr>
              <a:t> -c -o </a:t>
            </a:r>
            <a:r>
              <a:rPr lang="en-US" altLang="zh-CN" sz="1800" dirty="0" err="1">
                <a:latin typeface="Gill Sans MT" panose="020B0502020104020203" pitchFamily="34" charset="0"/>
              </a:rPr>
              <a:t>hello.bc</a:t>
            </a:r>
            <a:endParaRPr lang="en-US" altLang="zh-CN" sz="1800" dirty="0">
              <a:latin typeface="Gill Sans MT" panose="020B0502020104020203" pitchFamily="34" charset="0"/>
            </a:endParaRPr>
          </a:p>
          <a:p>
            <a:r>
              <a:rPr lang="en-US" altLang="zh-CN" sz="1800" dirty="0">
                <a:latin typeface="Gill Sans MT" panose="020B0502020104020203" pitchFamily="34" charset="0"/>
              </a:rPr>
              <a:t>clang -emit-</a:t>
            </a:r>
            <a:r>
              <a:rPr lang="en-US" altLang="zh-CN" sz="1800" dirty="0" err="1">
                <a:latin typeface="Gill Sans MT" panose="020B0502020104020203" pitchFamily="34" charset="0"/>
              </a:rPr>
              <a:t>llvm</a:t>
            </a:r>
            <a:r>
              <a:rPr lang="en-US" altLang="zh-CN" sz="1800" dirty="0">
                <a:latin typeface="Gill Sans MT" panose="020B0502020104020203" pitchFamily="34" charset="0"/>
              </a:rPr>
              <a:t> </a:t>
            </a:r>
            <a:r>
              <a:rPr lang="en-US" altLang="zh-CN" sz="1800" dirty="0" err="1">
                <a:latin typeface="Gill Sans MT" panose="020B0502020104020203" pitchFamily="34" charset="0"/>
              </a:rPr>
              <a:t>hello.i</a:t>
            </a:r>
            <a:r>
              <a:rPr lang="en-US" altLang="zh-CN" sz="1800" dirty="0">
                <a:latin typeface="Gill Sans MT" panose="020B0502020104020203" pitchFamily="34" charset="0"/>
              </a:rPr>
              <a:t> -S -o </a:t>
            </a:r>
            <a:r>
              <a:rPr lang="en-US" altLang="zh-CN" sz="1800" dirty="0" err="1">
                <a:latin typeface="Gill Sans MT" panose="020B0502020104020203" pitchFamily="34" charset="0"/>
              </a:rPr>
              <a:t>hello.ll</a:t>
            </a:r>
            <a:endParaRPr lang="en-US" altLang="zh-CN" sz="1800" dirty="0">
              <a:latin typeface="Gill Sans MT" panose="020B0502020104020203" pitchFamily="34" charset="0"/>
            </a:endParaRPr>
          </a:p>
          <a:p>
            <a:r>
              <a:rPr lang="en-US" altLang="zh-CN" sz="1800" dirty="0" err="1">
                <a:latin typeface="Gill Sans MT" panose="020B0502020104020203" pitchFamily="34" charset="0"/>
              </a:rPr>
              <a:t>llvm</a:t>
            </a:r>
            <a:r>
              <a:rPr lang="en-US" altLang="zh-CN" sz="1800" dirty="0">
                <a:latin typeface="Gill Sans MT" panose="020B0502020104020203" pitchFamily="34" charset="0"/>
              </a:rPr>
              <a:t>-dis </a:t>
            </a:r>
            <a:r>
              <a:rPr lang="en-US" altLang="zh-CN" sz="1800" dirty="0" err="1">
                <a:latin typeface="Gill Sans MT" panose="020B0502020104020203" pitchFamily="34" charset="0"/>
              </a:rPr>
              <a:t>hello.bc</a:t>
            </a:r>
            <a:r>
              <a:rPr lang="en-US" altLang="zh-CN" sz="1800" dirty="0">
                <a:latin typeface="Gill Sans MT" panose="020B0502020104020203" pitchFamily="34" charset="0"/>
              </a:rPr>
              <a:t> -o </a:t>
            </a:r>
            <a:r>
              <a:rPr lang="en-US" altLang="zh-CN" sz="1800" dirty="0" err="1">
                <a:latin typeface="Gill Sans MT" panose="020B0502020104020203" pitchFamily="34" charset="0"/>
              </a:rPr>
              <a:t>hello.ll</a:t>
            </a:r>
            <a:endParaRPr lang="en-US" altLang="zh-CN" sz="1800" dirty="0">
              <a:latin typeface="Gill Sans MT" panose="020B0502020104020203" pitchFamily="34" charset="0"/>
            </a:endParaRPr>
          </a:p>
          <a:p>
            <a:r>
              <a:rPr lang="en-US" altLang="zh-CN" sz="1800" dirty="0" err="1">
                <a:latin typeface="Gill Sans MT" panose="020B0502020104020203" pitchFamily="34" charset="0"/>
              </a:rPr>
              <a:t>llvm</a:t>
            </a:r>
            <a:r>
              <a:rPr lang="en-US" altLang="zh-CN" sz="1800" dirty="0">
                <a:latin typeface="Gill Sans MT" panose="020B0502020104020203" pitchFamily="34" charset="0"/>
              </a:rPr>
              <a:t>-as </a:t>
            </a:r>
            <a:r>
              <a:rPr lang="en-US" altLang="zh-CN" sz="1800" dirty="0" err="1">
                <a:latin typeface="Gill Sans MT" panose="020B0502020104020203" pitchFamily="34" charset="0"/>
              </a:rPr>
              <a:t>hello.ll</a:t>
            </a:r>
            <a:r>
              <a:rPr lang="en-US" altLang="zh-CN" sz="1800" dirty="0">
                <a:latin typeface="Gill Sans MT" panose="020B0502020104020203" pitchFamily="34" charset="0"/>
              </a:rPr>
              <a:t> -o </a:t>
            </a:r>
            <a:r>
              <a:rPr lang="en-US" altLang="zh-CN" sz="1800" dirty="0" err="1">
                <a:latin typeface="Gill Sans MT" panose="020B0502020104020203" pitchFamily="34" charset="0"/>
              </a:rPr>
              <a:t>hello.bc</a:t>
            </a:r>
            <a:r>
              <a:rPr lang="en-US" altLang="zh-CN" sz="1800" dirty="0">
                <a:latin typeface="Gill Sans MT" panose="020B0502020104020203" pitchFamily="34" charset="0"/>
              </a:rPr>
              <a:t> </a:t>
            </a:r>
          </a:p>
          <a:p>
            <a:endParaRPr lang="en-US" altLang="zh-CN" sz="1800" dirty="0">
              <a:latin typeface="Gill Sans MT" panose="020B0502020104020203" pitchFamily="34" charset="0"/>
            </a:endParaRPr>
          </a:p>
          <a:p>
            <a:r>
              <a:rPr lang="en-US" altLang="zh-CN" sz="1800" dirty="0">
                <a:latin typeface="Gill Sans MT" panose="020B0502020104020203" pitchFamily="34" charset="0"/>
              </a:rPr>
              <a:t>clang -O2 -S hello.c -emit-</a:t>
            </a:r>
            <a:r>
              <a:rPr lang="en-US" altLang="zh-CN" sz="1800" dirty="0" err="1">
                <a:latin typeface="Gill Sans MT" panose="020B0502020104020203" pitchFamily="34" charset="0"/>
              </a:rPr>
              <a:t>llvm</a:t>
            </a:r>
            <a:r>
              <a:rPr lang="en-US" altLang="zh-CN" sz="1800" dirty="0">
                <a:latin typeface="Gill Sans MT" panose="020B0502020104020203" pitchFamily="34" charset="0"/>
              </a:rPr>
              <a:t> -o </a:t>
            </a:r>
            <a:r>
              <a:rPr lang="en-US" altLang="zh-CN" sz="1800" dirty="0" err="1">
                <a:latin typeface="Gill Sans MT" panose="020B0502020104020203" pitchFamily="34" charset="0"/>
              </a:rPr>
              <a:t>hello.ll</a:t>
            </a:r>
            <a:endParaRPr lang="en-US" altLang="zh-CN" sz="1800" dirty="0">
              <a:latin typeface="Gill Sans MT" panose="020B0502020104020203" pitchFamily="34" charset="0"/>
            </a:endParaRPr>
          </a:p>
          <a:p>
            <a:endParaRPr lang="en-US" altLang="zh-CN" sz="1800" dirty="0">
              <a:latin typeface="Gill Sans MT" panose="020B0502020104020203" pitchFamily="34" charset="0"/>
            </a:endParaRPr>
          </a:p>
          <a:p>
            <a:r>
              <a:rPr lang="en-US" altLang="zh-CN" dirty="0" err="1">
                <a:latin typeface="Gill Sans MT" panose="020B0502020104020203" pitchFamily="34" charset="0"/>
              </a:rPr>
              <a:t>llc</a:t>
            </a:r>
            <a:r>
              <a:rPr lang="en-US" altLang="zh-CN" dirty="0">
                <a:latin typeface="Gill Sans MT" panose="020B0502020104020203" pitchFamily="34" charset="0"/>
              </a:rPr>
              <a:t> </a:t>
            </a:r>
            <a:r>
              <a:rPr lang="en-US" altLang="zh-CN" dirty="0" err="1">
                <a:latin typeface="Gill Sans MT" panose="020B0502020104020203" pitchFamily="34" charset="0"/>
              </a:rPr>
              <a:t>hello.ll</a:t>
            </a:r>
            <a:r>
              <a:rPr lang="en-US" altLang="zh-CN" dirty="0">
                <a:latin typeface="Gill Sans MT" panose="020B0502020104020203" pitchFamily="34" charset="0"/>
              </a:rPr>
              <a:t> -o </a:t>
            </a:r>
            <a:r>
              <a:rPr lang="en-US" altLang="zh-CN" dirty="0" err="1">
                <a:latin typeface="Gill Sans MT" panose="020B0502020104020203" pitchFamily="34" charset="0"/>
              </a:rPr>
              <a:t>hello.s</a:t>
            </a:r>
            <a:endParaRPr lang="en-US" altLang="zh-CN" dirty="0">
              <a:latin typeface="Gill Sans MT" panose="020B0502020104020203" pitchFamily="34" charset="0"/>
            </a:endParaRPr>
          </a:p>
          <a:p>
            <a:r>
              <a:rPr lang="en-US" altLang="zh-CN" sz="1800" dirty="0">
                <a:latin typeface="Gill Sans MT" panose="020B0502020104020203" pitchFamily="34" charset="0"/>
              </a:rPr>
              <a:t>clang </a:t>
            </a:r>
            <a:r>
              <a:rPr lang="en-US" altLang="zh-CN" sz="1800" dirty="0" err="1">
                <a:latin typeface="Gill Sans MT" panose="020B0502020104020203" pitchFamily="34" charset="0"/>
              </a:rPr>
              <a:t>hello.s</a:t>
            </a:r>
            <a:r>
              <a:rPr lang="en-US" altLang="zh-CN" sz="1800" dirty="0">
                <a:latin typeface="Gill Sans MT" panose="020B0502020104020203" pitchFamily="34" charset="0"/>
              </a:rPr>
              <a:t> -o hello</a:t>
            </a:r>
            <a:endParaRPr lang="zh-CN" altLang="en-US" sz="1800" dirty="0">
              <a:latin typeface="Gill Sans MT" panose="020B0502020104020203" pitchFamily="34" charset="0"/>
            </a:endParaRPr>
          </a:p>
        </p:txBody>
      </p:sp>
    </p:spTree>
    <p:extLst>
      <p:ext uri="{BB962C8B-B14F-4D97-AF65-F5344CB8AC3E}">
        <p14:creationId xmlns:p14="http://schemas.microsoft.com/office/powerpoint/2010/main" val="3560527207"/>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275FE1-FDC1-9A4E-B412-3EFF35E0BD33}"/>
              </a:ext>
            </a:extLst>
          </p:cNvPr>
          <p:cNvSpPr>
            <a:spLocks noGrp="1"/>
          </p:cNvSpPr>
          <p:nvPr>
            <p:ph type="title"/>
          </p:nvPr>
        </p:nvSpPr>
        <p:spPr/>
        <p:txBody>
          <a:bodyPr/>
          <a:lstStyle/>
          <a:p>
            <a:r>
              <a:rPr kumimoji="1" lang="en-US" altLang="zh-CN" sz="3200" dirty="0">
                <a:latin typeface="Futura Medium" panose="020B0602020204020303" pitchFamily="34" charset="-79"/>
                <a:cs typeface="Futura Medium" panose="020B0602020204020303" pitchFamily="34" charset="-79"/>
              </a:rPr>
              <a:t>How</a:t>
            </a:r>
            <a:r>
              <a:rPr kumimoji="1" lang="zh-CN" altLang="en-US" sz="3200" dirty="0">
                <a:latin typeface="Futura Medium" panose="020B0602020204020303" pitchFamily="34" charset="-79"/>
                <a:cs typeface="Futura Medium" panose="020B0602020204020303" pitchFamily="34" charset="-79"/>
              </a:rPr>
              <a:t> </a:t>
            </a:r>
            <a:r>
              <a:rPr kumimoji="1" lang="en-US" altLang="zh-CN" sz="3200" dirty="0">
                <a:latin typeface="Futura Medium" panose="020B0602020204020303" pitchFamily="34" charset="-79"/>
                <a:cs typeface="Futura Medium" panose="020B0602020204020303" pitchFamily="34" charset="-79"/>
              </a:rPr>
              <a:t>to</a:t>
            </a:r>
            <a:r>
              <a:rPr kumimoji="1" lang="zh-CN" altLang="en-US" sz="3200" dirty="0">
                <a:latin typeface="Futura Medium" panose="020B0602020204020303" pitchFamily="34" charset="-79"/>
                <a:cs typeface="Futura Medium" panose="020B0602020204020303" pitchFamily="34" charset="-79"/>
              </a:rPr>
              <a:t> </a:t>
            </a:r>
            <a:r>
              <a:rPr kumimoji="1" lang="en-US" altLang="zh-CN" sz="3200" dirty="0">
                <a:latin typeface="Futura Medium" panose="020B0602020204020303" pitchFamily="34" charset="-79"/>
                <a:cs typeface="Futura Medium" panose="020B0602020204020303" pitchFamily="34" charset="-79"/>
              </a:rPr>
              <a:t>run…</a:t>
            </a:r>
            <a:endParaRPr kumimoji="1" lang="zh-CN" altLang="en-US" sz="3200" dirty="0">
              <a:latin typeface="Futura Medium" panose="020B0602020204020303" pitchFamily="34" charset="-79"/>
              <a:cs typeface="Futura Medium" panose="020B0602020204020303" pitchFamily="34" charset="-79"/>
            </a:endParaRPr>
          </a:p>
        </p:txBody>
      </p:sp>
      <p:sp>
        <p:nvSpPr>
          <p:cNvPr id="3" name="内容占位符 2">
            <a:extLst>
              <a:ext uri="{FF2B5EF4-FFF2-40B4-BE49-F238E27FC236}">
                <a16:creationId xmlns:a16="http://schemas.microsoft.com/office/drawing/2014/main" id="{03698830-EDFC-2E41-A045-0238BB47F9BC}"/>
              </a:ext>
            </a:extLst>
          </p:cNvPr>
          <p:cNvSpPr>
            <a:spLocks noGrp="1"/>
          </p:cNvSpPr>
          <p:nvPr>
            <p:ph sz="half" idx="1"/>
          </p:nvPr>
        </p:nvSpPr>
        <p:spPr/>
        <p:txBody>
          <a:bodyPr/>
          <a:lstStyle/>
          <a:p>
            <a:r>
              <a:rPr lang="en-US" altLang="zh-CN" sz="1800" dirty="0">
                <a:latin typeface="Gill Sans MT" panose="020B0502020104020203" pitchFamily="34" charset="0"/>
              </a:rPr>
              <a:t>clang -ccc-print-phases hello.c</a:t>
            </a:r>
          </a:p>
          <a:p>
            <a:endParaRPr lang="en-US" altLang="zh-CN" sz="1800" dirty="0">
              <a:latin typeface="Gill Sans MT" panose="020B0502020104020203" pitchFamily="34" charset="0"/>
            </a:endParaRPr>
          </a:p>
          <a:p>
            <a:r>
              <a:rPr lang="en-US" altLang="zh-CN" sz="1800" dirty="0">
                <a:latin typeface="Gill Sans MT" panose="020B0502020104020203" pitchFamily="34" charset="0"/>
              </a:rPr>
              <a:t>clang -</a:t>
            </a:r>
            <a:r>
              <a:rPr lang="en-US" altLang="zh-CN" sz="1800" dirty="0" err="1">
                <a:latin typeface="Gill Sans MT" panose="020B0502020104020203" pitchFamily="34" charset="0"/>
              </a:rPr>
              <a:t>Xclang</a:t>
            </a:r>
            <a:r>
              <a:rPr lang="en-US" altLang="zh-CN" sz="1800" dirty="0">
                <a:latin typeface="Gill Sans MT" panose="020B0502020104020203" pitchFamily="34" charset="0"/>
              </a:rPr>
              <a:t> -</a:t>
            </a:r>
            <a:r>
              <a:rPr lang="en-US" altLang="zh-CN" sz="1800" dirty="0" err="1">
                <a:latin typeface="Gill Sans MT" panose="020B0502020104020203" pitchFamily="34" charset="0"/>
              </a:rPr>
              <a:t>ast</a:t>
            </a:r>
            <a:r>
              <a:rPr lang="en-US" altLang="zh-CN" sz="1800" dirty="0">
                <a:latin typeface="Gill Sans MT" panose="020B0502020104020203" pitchFamily="34" charset="0"/>
              </a:rPr>
              <a:t>-dump -c hello.c</a:t>
            </a:r>
          </a:p>
        </p:txBody>
      </p:sp>
    </p:spTree>
    <p:extLst>
      <p:ext uri="{BB962C8B-B14F-4D97-AF65-F5344CB8AC3E}">
        <p14:creationId xmlns:p14="http://schemas.microsoft.com/office/powerpoint/2010/main" val="718222693"/>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7015185"/>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Talk Overview</a:t>
            </a:r>
            <a:endParaRPr kumimoji="1" lang="zh-CN" altLang="en-US" b="0" dirty="0">
              <a:solidFill>
                <a:srgbClr val="FFC000"/>
              </a:solidFill>
              <a:latin typeface="Futura Medium" panose="020B0602020204020303" pitchFamily="34" charset="-79"/>
              <a:cs typeface="Futura Medium" panose="020B0602020204020303" pitchFamily="34" charset="-79"/>
            </a:endParaRPr>
          </a:p>
        </p:txBody>
      </p:sp>
      <p:sp>
        <p:nvSpPr>
          <p:cNvPr id="12" name="内容占位符 2">
            <a:extLst>
              <a:ext uri="{FF2B5EF4-FFF2-40B4-BE49-F238E27FC236}">
                <a16:creationId xmlns:a16="http://schemas.microsoft.com/office/drawing/2014/main" id="{777ED92B-92FB-8C4F-8239-77690F664FFA}"/>
              </a:ext>
            </a:extLst>
          </p:cNvPr>
          <p:cNvSpPr>
            <a:spLocks noGrp="1"/>
          </p:cNvSpPr>
          <p:nvPr/>
        </p:nvSpPr>
        <p:spPr>
          <a:xfrm>
            <a:off x="616645" y="1052736"/>
            <a:ext cx="10963473" cy="4885776"/>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nSpc>
                <a:spcPct val="130000"/>
              </a:lnSpc>
              <a:buNone/>
            </a:pPr>
            <a:r>
              <a:rPr lang="en-US" altLang="zh-CN" sz="2400" dirty="0">
                <a:solidFill>
                  <a:srgbClr val="374154"/>
                </a:solidFill>
                <a:latin typeface="Gill Sans MT" panose="020B0502020104020203" pitchFamily="34" charset="0"/>
              </a:rPr>
              <a:t>LLVM/Clang</a:t>
            </a:r>
            <a:r>
              <a:rPr lang="zh-CN" altLang="en-US" sz="2400" dirty="0">
                <a:solidFill>
                  <a:srgbClr val="374154"/>
                </a:solidFill>
                <a:latin typeface="Gill Sans MT" panose="020B0502020104020203" pitchFamily="34" charset="0"/>
              </a:rPr>
              <a:t> </a:t>
            </a:r>
            <a:r>
              <a:rPr lang="en-US" altLang="zh-CN" sz="2400" dirty="0">
                <a:solidFill>
                  <a:srgbClr val="374154"/>
                </a:solidFill>
                <a:latin typeface="Gill Sans MT" panose="020B0502020104020203" pitchFamily="34" charset="0"/>
              </a:rPr>
              <a:t>process</a:t>
            </a:r>
            <a:r>
              <a:rPr lang="zh-CN" altLang="en-US" sz="2400" dirty="0">
                <a:solidFill>
                  <a:srgbClr val="374154"/>
                </a:solidFill>
                <a:latin typeface="Gill Sans MT" panose="020B0502020104020203" pitchFamily="34" charset="0"/>
              </a:rPr>
              <a:t> </a:t>
            </a:r>
            <a:r>
              <a:rPr lang="en-US" altLang="zh-CN" sz="2400" dirty="0">
                <a:solidFill>
                  <a:srgbClr val="374154"/>
                </a:solidFill>
                <a:latin typeface="Gill Sans MT" panose="020B0502020104020203" pitchFamily="34" charset="0"/>
              </a:rPr>
              <a:t>and</a:t>
            </a:r>
            <a:r>
              <a:rPr lang="zh-CN" altLang="en-US" sz="2400" dirty="0">
                <a:solidFill>
                  <a:srgbClr val="374154"/>
                </a:solidFill>
                <a:latin typeface="Gill Sans MT" panose="020B0502020104020203" pitchFamily="34" charset="0"/>
              </a:rPr>
              <a:t> </a:t>
            </a:r>
            <a:r>
              <a:rPr lang="en-US" altLang="zh-CN" sz="2400" dirty="0">
                <a:solidFill>
                  <a:srgbClr val="374154"/>
                </a:solidFill>
                <a:latin typeface="Gill Sans MT" panose="020B0502020104020203" pitchFamily="34" charset="0"/>
              </a:rPr>
              <a:t>principle</a:t>
            </a:r>
            <a:r>
              <a:rPr lang="zh-CN" altLang="en-US" sz="2400" dirty="0">
                <a:solidFill>
                  <a:srgbClr val="374154"/>
                </a:solidFill>
                <a:latin typeface="Gill Sans MT" panose="020B0502020104020203" pitchFamily="34" charset="0"/>
              </a:rPr>
              <a:t> </a:t>
            </a:r>
            <a:r>
              <a:rPr lang="en-US" altLang="zh-CN" sz="2400" dirty="0">
                <a:solidFill>
                  <a:srgbClr val="374154"/>
                </a:solidFill>
                <a:latin typeface="Gill Sans MT" panose="020B0502020104020203" pitchFamily="34" charset="0"/>
              </a:rPr>
              <a:t>–</a:t>
            </a:r>
            <a:r>
              <a:rPr lang="zh-CN" altLang="en-US" sz="2400" dirty="0">
                <a:solidFill>
                  <a:srgbClr val="374154"/>
                </a:solidFill>
                <a:latin typeface="Gill Sans MT" panose="020B0502020104020203" pitchFamily="34" charset="0"/>
              </a:rPr>
              <a:t> </a:t>
            </a:r>
            <a:r>
              <a:rPr lang="en-US" altLang="zh-CN" sz="2400" dirty="0">
                <a:solidFill>
                  <a:srgbClr val="374154"/>
                </a:solidFill>
                <a:latin typeface="Gill Sans MT" panose="020B0502020104020203" pitchFamily="34" charset="0"/>
              </a:rPr>
              <a:t>LLVM</a:t>
            </a:r>
            <a:r>
              <a:rPr lang="zh-CN" altLang="en-US" sz="2400" dirty="0">
                <a:solidFill>
                  <a:srgbClr val="374154"/>
                </a:solidFill>
                <a:latin typeface="Gill Sans MT" panose="020B0502020104020203" pitchFamily="34" charset="0"/>
              </a:rPr>
              <a:t> 架构和原理</a:t>
            </a:r>
            <a:endParaRPr lang="en-US" altLang="zh-CN" sz="2400" dirty="0">
              <a:solidFill>
                <a:srgbClr val="374154"/>
              </a:solidFill>
              <a:latin typeface="Gill Sans MT" panose="020B0502020104020203" pitchFamily="34" charset="0"/>
            </a:endParaRPr>
          </a:p>
          <a:p>
            <a:pPr lvl="1">
              <a:lnSpc>
                <a:spcPct val="130000"/>
              </a:lnSpc>
            </a:pPr>
            <a:r>
              <a:rPr lang="en-US" altLang="zh-CN" sz="2000" dirty="0">
                <a:solidFill>
                  <a:srgbClr val="374154"/>
                </a:solidFill>
                <a:latin typeface="Gill Sans MT" panose="020B0502020104020203" pitchFamily="34" charset="0"/>
              </a:rPr>
              <a:t>LLVM</a:t>
            </a:r>
            <a:r>
              <a:rPr lang="zh-CN" altLang="en-US" sz="2000" dirty="0">
                <a:solidFill>
                  <a:srgbClr val="374154"/>
                </a:solidFill>
                <a:latin typeface="Gill Sans MT" panose="020B0502020104020203" pitchFamily="34" charset="0"/>
              </a:rPr>
              <a:t> 项目发展历史</a:t>
            </a:r>
            <a:endParaRPr lang="en-US" altLang="zh-CN" sz="2000" dirty="0">
              <a:solidFill>
                <a:srgbClr val="374154"/>
              </a:solidFill>
              <a:latin typeface="Gill Sans MT" panose="020B0502020104020203" pitchFamily="34" charset="0"/>
            </a:endParaRPr>
          </a:p>
          <a:p>
            <a:pPr lvl="1">
              <a:lnSpc>
                <a:spcPct val="130000"/>
              </a:lnSpc>
            </a:pPr>
            <a:r>
              <a:rPr lang="en-US" altLang="zh-CN" sz="2000" dirty="0">
                <a:solidFill>
                  <a:srgbClr val="374154"/>
                </a:solidFill>
                <a:latin typeface="Gill Sans MT" panose="020B0502020104020203" pitchFamily="34" charset="0"/>
              </a:rPr>
              <a:t>LLVM</a:t>
            </a:r>
            <a:r>
              <a:rPr lang="zh-CN" altLang="en-US" sz="2000" dirty="0">
                <a:solidFill>
                  <a:srgbClr val="374154"/>
                </a:solidFill>
                <a:latin typeface="Gill Sans MT" panose="020B0502020104020203" pitchFamily="34" charset="0"/>
              </a:rPr>
              <a:t> 基本设计原则和架构</a:t>
            </a:r>
            <a:endParaRPr lang="en-US" altLang="zh-CN" sz="2000" dirty="0">
              <a:solidFill>
                <a:srgbClr val="374154"/>
              </a:solidFill>
              <a:latin typeface="Gill Sans MT" panose="020B0502020104020203" pitchFamily="34" charset="0"/>
            </a:endParaRPr>
          </a:p>
          <a:p>
            <a:pPr lvl="1">
              <a:lnSpc>
                <a:spcPct val="130000"/>
              </a:lnSpc>
            </a:pPr>
            <a:r>
              <a:rPr lang="en-US" altLang="zh-CN" sz="2000" dirty="0">
                <a:solidFill>
                  <a:srgbClr val="374154"/>
                </a:solidFill>
                <a:latin typeface="Gill Sans MT" panose="020B0502020104020203" pitchFamily="34" charset="0"/>
              </a:rPr>
              <a:t>LLVM</a:t>
            </a:r>
            <a:r>
              <a:rPr lang="zh-CN" altLang="en-US" sz="2000" dirty="0">
                <a:solidFill>
                  <a:srgbClr val="374154"/>
                </a:solidFill>
                <a:latin typeface="Gill Sans MT" panose="020B0502020104020203" pitchFamily="34" charset="0"/>
              </a:rPr>
              <a:t> 中间表示 </a:t>
            </a:r>
            <a:r>
              <a:rPr lang="en-US" altLang="zh-CN" sz="2000" dirty="0">
                <a:solidFill>
                  <a:srgbClr val="374154"/>
                </a:solidFill>
                <a:latin typeface="Gill Sans MT" panose="020B0502020104020203" pitchFamily="34" charset="0"/>
              </a:rPr>
              <a:t>LLVM</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IR</a:t>
            </a:r>
          </a:p>
          <a:p>
            <a:pPr lvl="1">
              <a:lnSpc>
                <a:spcPct val="130000"/>
              </a:lnSpc>
            </a:pPr>
            <a:r>
              <a:rPr lang="en-US" altLang="zh-CN" sz="2000" dirty="0">
                <a:solidFill>
                  <a:schemeClr val="bg2">
                    <a:lumMod val="90000"/>
                  </a:schemeClr>
                </a:solidFill>
                <a:latin typeface="Gill Sans MT" panose="020B0502020104020203" pitchFamily="34" charset="0"/>
              </a:rPr>
              <a:t>LLVM</a:t>
            </a:r>
            <a:r>
              <a:rPr lang="zh-CN" altLang="en-US" sz="2000" dirty="0">
                <a:solidFill>
                  <a:schemeClr val="bg2">
                    <a:lumMod val="90000"/>
                  </a:schemeClr>
                </a:solidFill>
                <a:latin typeface="Gill Sans MT" panose="020B0502020104020203" pitchFamily="34" charset="0"/>
              </a:rPr>
              <a:t> 前端过程</a:t>
            </a:r>
            <a:endParaRPr lang="en-US" altLang="zh-CN" sz="2000" dirty="0">
              <a:solidFill>
                <a:schemeClr val="bg2">
                  <a:lumMod val="90000"/>
                </a:schemeClr>
              </a:solidFill>
              <a:latin typeface="Gill Sans MT" panose="020B0502020104020203" pitchFamily="34" charset="0"/>
            </a:endParaRPr>
          </a:p>
          <a:p>
            <a:pPr lvl="1">
              <a:lnSpc>
                <a:spcPct val="130000"/>
              </a:lnSpc>
            </a:pPr>
            <a:r>
              <a:rPr lang="en-US" altLang="zh-CN" sz="2000" dirty="0">
                <a:solidFill>
                  <a:schemeClr val="bg2">
                    <a:lumMod val="90000"/>
                  </a:schemeClr>
                </a:solidFill>
                <a:latin typeface="Gill Sans MT" panose="020B0502020104020203" pitchFamily="34" charset="0"/>
              </a:rPr>
              <a:t>LLVM</a:t>
            </a:r>
            <a:r>
              <a:rPr lang="zh-CN" altLang="en-US" sz="2000" dirty="0">
                <a:solidFill>
                  <a:schemeClr val="bg2">
                    <a:lumMod val="90000"/>
                  </a:schemeClr>
                </a:solidFill>
                <a:latin typeface="Gill Sans MT" panose="020B0502020104020203" pitchFamily="34" charset="0"/>
              </a:rPr>
              <a:t> 中间优化</a:t>
            </a:r>
            <a:endParaRPr lang="en-US" altLang="zh-CN" sz="2000" dirty="0">
              <a:solidFill>
                <a:schemeClr val="bg2">
                  <a:lumMod val="90000"/>
                </a:schemeClr>
              </a:solidFill>
              <a:latin typeface="Gill Sans MT" panose="020B0502020104020203" pitchFamily="34" charset="0"/>
            </a:endParaRPr>
          </a:p>
          <a:p>
            <a:pPr lvl="1">
              <a:lnSpc>
                <a:spcPct val="130000"/>
              </a:lnSpc>
            </a:pPr>
            <a:r>
              <a:rPr lang="en-US" altLang="zh-CN" sz="2000" dirty="0">
                <a:solidFill>
                  <a:schemeClr val="bg2">
                    <a:lumMod val="90000"/>
                  </a:schemeClr>
                </a:solidFill>
                <a:latin typeface="Gill Sans MT" panose="020B0502020104020203" pitchFamily="34" charset="0"/>
              </a:rPr>
              <a:t>LLVM</a:t>
            </a:r>
            <a:r>
              <a:rPr lang="zh-CN" altLang="en-US" sz="2000" dirty="0">
                <a:solidFill>
                  <a:schemeClr val="bg2">
                    <a:lumMod val="90000"/>
                  </a:schemeClr>
                </a:solidFill>
                <a:latin typeface="Gill Sans MT" panose="020B0502020104020203" pitchFamily="34" charset="0"/>
              </a:rPr>
              <a:t> 后端生成</a:t>
            </a:r>
            <a:endParaRPr lang="en-US" altLang="zh-CN" sz="2000" dirty="0">
              <a:solidFill>
                <a:schemeClr val="bg2">
                  <a:lumMod val="90000"/>
                </a:schemeClr>
              </a:solidFill>
              <a:latin typeface="Gill Sans MT" panose="020B0502020104020203" pitchFamily="34" charset="0"/>
            </a:endParaRPr>
          </a:p>
          <a:p>
            <a:pPr lvl="1">
              <a:lnSpc>
                <a:spcPct val="130000"/>
              </a:lnSpc>
            </a:pPr>
            <a:r>
              <a:rPr lang="zh-CN" altLang="en-US" sz="2000" dirty="0">
                <a:solidFill>
                  <a:schemeClr val="bg2">
                    <a:lumMod val="90000"/>
                  </a:schemeClr>
                </a:solidFill>
                <a:latin typeface="Gill Sans MT" panose="020B0502020104020203" pitchFamily="34" charset="0"/>
              </a:rPr>
              <a:t>基于 </a:t>
            </a:r>
            <a:r>
              <a:rPr lang="en-US" altLang="zh-CN" sz="2000" dirty="0">
                <a:solidFill>
                  <a:schemeClr val="bg2">
                    <a:lumMod val="90000"/>
                  </a:schemeClr>
                </a:solidFill>
                <a:latin typeface="Gill Sans MT" panose="020B0502020104020203" pitchFamily="34" charset="0"/>
              </a:rPr>
              <a:t>LLVM</a:t>
            </a:r>
            <a:r>
              <a:rPr lang="zh-CN" altLang="en-US" sz="2000" dirty="0">
                <a:solidFill>
                  <a:schemeClr val="bg2">
                    <a:lumMod val="90000"/>
                  </a:schemeClr>
                </a:solidFill>
                <a:latin typeface="Gill Sans MT" panose="020B0502020104020203" pitchFamily="34" charset="0"/>
              </a:rPr>
              <a:t> 项目</a:t>
            </a:r>
            <a:endParaRPr lang="en-US" altLang="zh-CN" sz="2000" dirty="0">
              <a:solidFill>
                <a:schemeClr val="bg2">
                  <a:lumMod val="90000"/>
                </a:schemeClr>
              </a:solidFill>
              <a:latin typeface="Gill Sans MT" panose="020B0502020104020203" pitchFamily="34" charset="0"/>
            </a:endParaRPr>
          </a:p>
          <a:p>
            <a:pPr lvl="1">
              <a:lnSpc>
                <a:spcPct val="130000"/>
              </a:lnSpc>
            </a:pPr>
            <a:endParaRPr lang="en-US" altLang="zh-CN" sz="2000" dirty="0">
              <a:solidFill>
                <a:srgbClr val="374154"/>
              </a:solidFill>
              <a:latin typeface="Gill Sans MT" panose="020B0502020104020203" pitchFamily="34" charset="0"/>
            </a:endParaRPr>
          </a:p>
        </p:txBody>
      </p:sp>
    </p:spTree>
    <p:extLst>
      <p:ext uri="{BB962C8B-B14F-4D97-AF65-F5344CB8AC3E}">
        <p14:creationId xmlns:p14="http://schemas.microsoft.com/office/powerpoint/2010/main" val="39033765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2B15E8-AD87-464A-A689-6119AC40432A}"/>
              </a:ext>
            </a:extLst>
          </p:cNvPr>
          <p:cNvSpPr>
            <a:spLocks noGrp="1"/>
          </p:cNvSpPr>
          <p:nvPr>
            <p:ph type="title"/>
          </p:nvPr>
        </p:nvSpPr>
        <p:spPr/>
        <p:txBody>
          <a:bodyPr/>
          <a:lstStyle/>
          <a:p>
            <a:r>
              <a:rPr lang="en-US" altLang="zh-CN" sz="3200" dirty="0">
                <a:latin typeface="Futura Medium" panose="020B0602020204020303" pitchFamily="34" charset="-79"/>
                <a:cs typeface="Futura Medium" panose="020B0602020204020303" pitchFamily="34" charset="-79"/>
              </a:rPr>
              <a:t>Complicate</a:t>
            </a:r>
            <a:r>
              <a:rPr lang="zh-CN" altLang="en-US" sz="3200" dirty="0">
                <a:latin typeface="Futura Medium" panose="020B0602020204020303" pitchFamily="34" charset="-79"/>
                <a:cs typeface="Futura Medium" panose="020B0602020204020303" pitchFamily="34" charset="-79"/>
              </a:rPr>
              <a:t> </a:t>
            </a:r>
            <a:r>
              <a:rPr lang="en-US" altLang="zh-CN" sz="3200" dirty="0">
                <a:latin typeface="Futura Medium" panose="020B0602020204020303" pitchFamily="34" charset="-79"/>
                <a:cs typeface="Futura Medium" panose="020B0602020204020303" pitchFamily="34" charset="-79"/>
              </a:rPr>
              <a:t>Ecosystem</a:t>
            </a:r>
            <a:endParaRPr kumimoji="1" lang="zh-CN" altLang="en-US" sz="3200" dirty="0">
              <a:latin typeface="Futura Medium" panose="020B0602020204020303" pitchFamily="34" charset="-79"/>
              <a:cs typeface="Futura Medium" panose="020B0602020204020303" pitchFamily="34" charset="-79"/>
            </a:endParaRPr>
          </a:p>
        </p:txBody>
      </p:sp>
      <p:pic>
        <p:nvPicPr>
          <p:cNvPr id="4" name="图片 3">
            <a:extLst>
              <a:ext uri="{FF2B5EF4-FFF2-40B4-BE49-F238E27FC236}">
                <a16:creationId xmlns:a16="http://schemas.microsoft.com/office/drawing/2014/main" id="{D5AFE6DA-8E29-FC4B-BA0B-8E8FA3FFA2F1}"/>
              </a:ext>
            </a:extLst>
          </p:cNvPr>
          <p:cNvPicPr>
            <a:picLocks noChangeAspect="1"/>
          </p:cNvPicPr>
          <p:nvPr/>
        </p:nvPicPr>
        <p:blipFill>
          <a:blip r:embed="rId2"/>
          <a:stretch>
            <a:fillRect/>
          </a:stretch>
        </p:blipFill>
        <p:spPr>
          <a:xfrm>
            <a:off x="2475917" y="1369694"/>
            <a:ext cx="7244928" cy="4833524"/>
          </a:xfrm>
          <a:prstGeom prst="rect">
            <a:avLst/>
          </a:prstGeom>
        </p:spPr>
      </p:pic>
    </p:spTree>
    <p:extLst>
      <p:ext uri="{BB962C8B-B14F-4D97-AF65-F5344CB8AC3E}">
        <p14:creationId xmlns:p14="http://schemas.microsoft.com/office/powerpoint/2010/main" val="3521907766"/>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1611E1-4496-734D-9CE6-519C131510F2}"/>
              </a:ext>
            </a:extLst>
          </p:cNvPr>
          <p:cNvSpPr>
            <a:spLocks noGrp="1"/>
          </p:cNvSpPr>
          <p:nvPr>
            <p:ph type="title"/>
          </p:nvPr>
        </p:nvSpPr>
        <p:spPr/>
        <p:txBody>
          <a:bodyPr/>
          <a:lstStyle/>
          <a:p>
            <a:r>
              <a:rPr lang="en-US" altLang="zh-CN" sz="3200" dirty="0">
                <a:latin typeface="Futura Medium" panose="020B0602020204020303" pitchFamily="34" charset="-79"/>
                <a:cs typeface="Futura Medium" panose="020B0602020204020303" pitchFamily="34" charset="-79"/>
              </a:rPr>
              <a:t>Apple needs find a way out</a:t>
            </a:r>
            <a:endParaRPr kumimoji="1" lang="zh-CN" altLang="en-US" sz="3200" dirty="0">
              <a:latin typeface="Futura Medium" panose="020B0602020204020303" pitchFamily="34" charset="-79"/>
              <a:cs typeface="Futura Medium" panose="020B0602020204020303" pitchFamily="34" charset="-79"/>
            </a:endParaRPr>
          </a:p>
        </p:txBody>
      </p:sp>
      <p:pic>
        <p:nvPicPr>
          <p:cNvPr id="5" name="图片 4">
            <a:extLst>
              <a:ext uri="{FF2B5EF4-FFF2-40B4-BE49-F238E27FC236}">
                <a16:creationId xmlns:a16="http://schemas.microsoft.com/office/drawing/2014/main" id="{5DE2AED7-47FE-904B-BDCC-9A2424E52768}"/>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901342" y="1170625"/>
            <a:ext cx="10394078" cy="5004556"/>
          </a:xfrm>
          <a:prstGeom prst="rect">
            <a:avLst/>
          </a:prstGeom>
        </p:spPr>
      </p:pic>
    </p:spTree>
    <p:extLst>
      <p:ext uri="{BB962C8B-B14F-4D97-AF65-F5344CB8AC3E}">
        <p14:creationId xmlns:p14="http://schemas.microsoft.com/office/powerpoint/2010/main" val="3137164037"/>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2B15E8-AD87-464A-A689-6119AC40432A}"/>
              </a:ext>
            </a:extLst>
          </p:cNvPr>
          <p:cNvSpPr>
            <a:spLocks noGrp="1"/>
          </p:cNvSpPr>
          <p:nvPr>
            <p:ph type="title"/>
          </p:nvPr>
        </p:nvSpPr>
        <p:spPr/>
        <p:txBody>
          <a:bodyPr/>
          <a:lstStyle/>
          <a:p>
            <a:r>
              <a:rPr lang="en-US" altLang="zh-CN" sz="3200" dirty="0">
                <a:latin typeface="Futura Medium" panose="020B0602020204020303" pitchFamily="34" charset="-79"/>
                <a:cs typeface="Futura Medium" panose="020B0602020204020303" pitchFamily="34" charset="-79"/>
              </a:rPr>
              <a:t>Apple needs find a way out</a:t>
            </a:r>
            <a:endParaRPr kumimoji="1" lang="zh-CN" altLang="en-US" sz="3200" dirty="0">
              <a:latin typeface="Futura Medium" panose="020B0602020204020303" pitchFamily="34" charset="-79"/>
              <a:cs typeface="Futura Medium" panose="020B0602020204020303" pitchFamily="34" charset="-79"/>
            </a:endParaRPr>
          </a:p>
        </p:txBody>
      </p:sp>
      <p:sp>
        <p:nvSpPr>
          <p:cNvPr id="5" name="矩形 4">
            <a:extLst>
              <a:ext uri="{FF2B5EF4-FFF2-40B4-BE49-F238E27FC236}">
                <a16:creationId xmlns:a16="http://schemas.microsoft.com/office/drawing/2014/main" id="{A421C90A-6080-4F40-AF8F-75148A6B8B9F}"/>
              </a:ext>
            </a:extLst>
          </p:cNvPr>
          <p:cNvSpPr/>
          <p:nvPr/>
        </p:nvSpPr>
        <p:spPr>
          <a:xfrm>
            <a:off x="2281957" y="4885709"/>
            <a:ext cx="7056784" cy="830997"/>
          </a:xfrm>
          <a:prstGeom prst="rect">
            <a:avLst/>
          </a:prstGeom>
        </p:spPr>
        <p:txBody>
          <a:bodyPr wrap="square">
            <a:spAutoFit/>
          </a:bodyPr>
          <a:lstStyle/>
          <a:p>
            <a:pPr algn="ctr"/>
            <a:r>
              <a:rPr lang="zh-CN" altLang="en-US" sz="2400" dirty="0">
                <a:solidFill>
                  <a:srgbClr val="374154"/>
                </a:solidFill>
                <a:latin typeface="Gill Sans MT" panose="020B0502020104020203" pitchFamily="34" charset="0"/>
              </a:rPr>
              <a:t>GCC is developed for solving real problems, </a:t>
            </a:r>
            <a:endParaRPr lang="en-US" altLang="zh-CN" sz="2400" dirty="0">
              <a:solidFill>
                <a:srgbClr val="374154"/>
              </a:solidFill>
              <a:latin typeface="Gill Sans MT" panose="020B0502020104020203" pitchFamily="34" charset="0"/>
            </a:endParaRPr>
          </a:p>
          <a:p>
            <a:pPr algn="ctr"/>
            <a:r>
              <a:rPr lang="zh-CN" altLang="en-US" sz="2400" dirty="0">
                <a:solidFill>
                  <a:srgbClr val="374154"/>
                </a:solidFill>
                <a:latin typeface="Gill Sans MT" panose="020B0502020104020203" pitchFamily="34" charset="0"/>
              </a:rPr>
              <a:t>it has no time to make a good everything perfect.</a:t>
            </a:r>
          </a:p>
        </p:txBody>
      </p:sp>
      <p:pic>
        <p:nvPicPr>
          <p:cNvPr id="8" name="图片 7">
            <a:extLst>
              <a:ext uri="{FF2B5EF4-FFF2-40B4-BE49-F238E27FC236}">
                <a16:creationId xmlns:a16="http://schemas.microsoft.com/office/drawing/2014/main" id="{F191E1E9-7612-AB4B-ABBC-4CAFAAD4C30F}"/>
              </a:ext>
            </a:extLst>
          </p:cNvPr>
          <p:cNvPicPr>
            <a:picLocks noChangeAspect="1"/>
          </p:cNvPicPr>
          <p:nvPr/>
        </p:nvPicPr>
        <p:blipFill>
          <a:blip r:embed="rId2"/>
          <a:stretch>
            <a:fillRect/>
          </a:stretch>
        </p:blipFill>
        <p:spPr>
          <a:xfrm>
            <a:off x="168148" y="1919969"/>
            <a:ext cx="11860466" cy="2778738"/>
          </a:xfrm>
          <a:prstGeom prst="rect">
            <a:avLst/>
          </a:prstGeom>
        </p:spPr>
      </p:pic>
    </p:spTree>
    <p:extLst>
      <p:ext uri="{BB962C8B-B14F-4D97-AF65-F5344CB8AC3E}">
        <p14:creationId xmlns:p14="http://schemas.microsoft.com/office/powerpoint/2010/main" val="1685149083"/>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2B15E8-AD87-464A-A689-6119AC40432A}"/>
              </a:ext>
            </a:extLst>
          </p:cNvPr>
          <p:cNvSpPr>
            <a:spLocks noGrp="1"/>
          </p:cNvSpPr>
          <p:nvPr>
            <p:ph type="title"/>
          </p:nvPr>
        </p:nvSpPr>
        <p:spPr/>
        <p:txBody>
          <a:bodyPr/>
          <a:lstStyle/>
          <a:p>
            <a:r>
              <a:rPr lang="en-US" altLang="zh-CN" sz="3200" dirty="0">
                <a:latin typeface="Futura Medium" panose="020B0602020204020303" pitchFamily="34" charset="-79"/>
                <a:cs typeface="Futura Medium" panose="020B0602020204020303" pitchFamily="34" charset="-79"/>
              </a:rPr>
              <a:t>Apple met LLVM</a:t>
            </a:r>
            <a:endParaRPr kumimoji="1" lang="zh-CN" altLang="en-US" sz="3200" dirty="0">
              <a:latin typeface="Futura Medium" panose="020B0602020204020303" pitchFamily="34" charset="-79"/>
              <a:cs typeface="Futura Medium" panose="020B0602020204020303" pitchFamily="34" charset="-79"/>
            </a:endParaRPr>
          </a:p>
        </p:txBody>
      </p:sp>
      <p:sp>
        <p:nvSpPr>
          <p:cNvPr id="5" name="矩形 4">
            <a:extLst>
              <a:ext uri="{FF2B5EF4-FFF2-40B4-BE49-F238E27FC236}">
                <a16:creationId xmlns:a16="http://schemas.microsoft.com/office/drawing/2014/main" id="{A421C90A-6080-4F40-AF8F-75148A6B8B9F}"/>
              </a:ext>
            </a:extLst>
          </p:cNvPr>
          <p:cNvSpPr/>
          <p:nvPr/>
        </p:nvSpPr>
        <p:spPr>
          <a:xfrm>
            <a:off x="769789" y="5340901"/>
            <a:ext cx="5832648" cy="830997"/>
          </a:xfrm>
          <a:prstGeom prst="rect">
            <a:avLst/>
          </a:prstGeom>
        </p:spPr>
        <p:txBody>
          <a:bodyPr wrap="square">
            <a:spAutoFit/>
          </a:bodyPr>
          <a:lstStyle/>
          <a:p>
            <a:r>
              <a:rPr lang="en-US" altLang="zh-CN" sz="2400" dirty="0">
                <a:solidFill>
                  <a:srgbClr val="374154"/>
                </a:solidFill>
                <a:latin typeface="Gill Sans MT" panose="020B0502020104020203" pitchFamily="34" charset="0"/>
              </a:rPr>
              <a:t>Twitter:</a:t>
            </a:r>
            <a:r>
              <a:rPr lang="zh-CN" altLang="en-US" sz="24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hlinkClick r:id="rId2"/>
              </a:rPr>
              <a:t>https://twitter.com/clattner_llvm</a:t>
            </a:r>
            <a:endParaRPr lang="en-US" altLang="zh-CN" sz="2000" dirty="0">
              <a:solidFill>
                <a:srgbClr val="374154"/>
              </a:solidFill>
              <a:latin typeface="Gill Sans MT" panose="020B0502020104020203" pitchFamily="34" charset="0"/>
            </a:endParaRPr>
          </a:p>
          <a:p>
            <a:r>
              <a:rPr lang="en-US" altLang="zh-CN" sz="2400" dirty="0">
                <a:solidFill>
                  <a:srgbClr val="374154"/>
                </a:solidFill>
                <a:latin typeface="Gill Sans MT" panose="020B0502020104020203" pitchFamily="34" charset="0"/>
              </a:rPr>
              <a:t>Website:</a:t>
            </a:r>
            <a:r>
              <a:rPr lang="zh-CN" altLang="en-US" sz="24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hlinkClick r:id="rId3"/>
              </a:rPr>
              <a:t>http://nondot.org/sabre</a:t>
            </a:r>
            <a:endParaRPr lang="en-US" altLang="zh-CN" sz="2400" dirty="0">
              <a:solidFill>
                <a:srgbClr val="374154"/>
              </a:solidFill>
              <a:latin typeface="Gill Sans MT" panose="020B0502020104020203" pitchFamily="34" charset="0"/>
            </a:endParaRPr>
          </a:p>
        </p:txBody>
      </p:sp>
      <p:pic>
        <p:nvPicPr>
          <p:cNvPr id="3" name="图片 2">
            <a:extLst>
              <a:ext uri="{FF2B5EF4-FFF2-40B4-BE49-F238E27FC236}">
                <a16:creationId xmlns:a16="http://schemas.microsoft.com/office/drawing/2014/main" id="{393D3531-60B3-9A4A-A833-C8179675226E}"/>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769789" y="1412776"/>
            <a:ext cx="3312368" cy="295232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图片 6">
            <a:extLst>
              <a:ext uri="{FF2B5EF4-FFF2-40B4-BE49-F238E27FC236}">
                <a16:creationId xmlns:a16="http://schemas.microsoft.com/office/drawing/2014/main" id="{4A0E9156-F749-6949-8E67-9DCDDA74FAAE}"/>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7799918" y="1412776"/>
            <a:ext cx="3374088" cy="295232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8" name="矩形 7">
            <a:extLst>
              <a:ext uri="{FF2B5EF4-FFF2-40B4-BE49-F238E27FC236}">
                <a16:creationId xmlns:a16="http://schemas.microsoft.com/office/drawing/2014/main" id="{9ECECFE3-44EE-2149-BE07-864D8B486E84}"/>
              </a:ext>
            </a:extLst>
          </p:cNvPr>
          <p:cNvSpPr/>
          <p:nvPr/>
        </p:nvSpPr>
        <p:spPr>
          <a:xfrm>
            <a:off x="4732212" y="2542593"/>
            <a:ext cx="2417650" cy="584775"/>
          </a:xfrm>
          <a:prstGeom prst="rect">
            <a:avLst/>
          </a:prstGeom>
        </p:spPr>
        <p:txBody>
          <a:bodyPr wrap="none">
            <a:spAutoFit/>
          </a:bodyPr>
          <a:lstStyle/>
          <a:p>
            <a:r>
              <a:rPr lang="en-US" altLang="zh-CN" sz="3200" dirty="0">
                <a:solidFill>
                  <a:srgbClr val="374154"/>
                </a:solidFill>
                <a:latin typeface="Gill Sans MT" panose="020B0502020104020203" pitchFamily="34" charset="0"/>
              </a:rPr>
              <a:t>Chris </a:t>
            </a:r>
            <a:r>
              <a:rPr lang="en-US" altLang="zh-CN" sz="3200" dirty="0" err="1">
                <a:solidFill>
                  <a:srgbClr val="374154"/>
                </a:solidFill>
                <a:latin typeface="Gill Sans MT" panose="020B0502020104020203" pitchFamily="34" charset="0"/>
              </a:rPr>
              <a:t>Lattner</a:t>
            </a:r>
            <a:endParaRPr lang="en-US" altLang="zh-CN" sz="3200" dirty="0">
              <a:solidFill>
                <a:srgbClr val="374154"/>
              </a:solidFill>
              <a:latin typeface="Gill Sans MT" panose="020B0502020104020203" pitchFamily="34" charset="0"/>
            </a:endParaRPr>
          </a:p>
        </p:txBody>
      </p:sp>
    </p:spTree>
    <p:extLst>
      <p:ext uri="{BB962C8B-B14F-4D97-AF65-F5344CB8AC3E}">
        <p14:creationId xmlns:p14="http://schemas.microsoft.com/office/powerpoint/2010/main" val="170538652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2B15E8-AD87-464A-A689-6119AC40432A}"/>
              </a:ext>
            </a:extLst>
          </p:cNvPr>
          <p:cNvSpPr>
            <a:spLocks noGrp="1"/>
          </p:cNvSpPr>
          <p:nvPr>
            <p:ph type="title"/>
          </p:nvPr>
        </p:nvSpPr>
        <p:spPr/>
        <p:txBody>
          <a:bodyPr/>
          <a:lstStyle/>
          <a:p>
            <a:r>
              <a:rPr lang="en-US" altLang="zh-CN" sz="3200" dirty="0">
                <a:latin typeface="Futura Medium" panose="020B0602020204020303" pitchFamily="34" charset="-79"/>
                <a:cs typeface="Futura Medium" panose="020B0602020204020303" pitchFamily="34" charset="-79"/>
              </a:rPr>
              <a:t>Apple met LLVM</a:t>
            </a:r>
            <a:endParaRPr kumimoji="1" lang="zh-CN" altLang="en-US" sz="3200" dirty="0">
              <a:latin typeface="Futura Medium" panose="020B0602020204020303" pitchFamily="34" charset="-79"/>
              <a:cs typeface="Futura Medium" panose="020B0602020204020303" pitchFamily="34" charset="-79"/>
            </a:endParaRPr>
          </a:p>
        </p:txBody>
      </p:sp>
      <p:pic>
        <p:nvPicPr>
          <p:cNvPr id="4" name="图片 3">
            <a:extLst>
              <a:ext uri="{FF2B5EF4-FFF2-40B4-BE49-F238E27FC236}">
                <a16:creationId xmlns:a16="http://schemas.microsoft.com/office/drawing/2014/main" id="{ECBA0E1B-0FB7-5B49-B55E-3AC49025DF3D}"/>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627244" y="1137870"/>
            <a:ext cx="10490869" cy="5026581"/>
          </a:xfrm>
          <a:prstGeom prst="rect">
            <a:avLst/>
          </a:prstGeom>
        </p:spPr>
      </p:pic>
      <p:sp>
        <p:nvSpPr>
          <p:cNvPr id="6" name="矩形 5">
            <a:extLst>
              <a:ext uri="{FF2B5EF4-FFF2-40B4-BE49-F238E27FC236}">
                <a16:creationId xmlns:a16="http://schemas.microsoft.com/office/drawing/2014/main" id="{852806D5-0D48-9343-8A06-0946FF1C6C21}"/>
              </a:ext>
            </a:extLst>
          </p:cNvPr>
          <p:cNvSpPr/>
          <p:nvPr/>
        </p:nvSpPr>
        <p:spPr bwMode="auto">
          <a:xfrm>
            <a:off x="9842797" y="843275"/>
            <a:ext cx="1368152" cy="569501"/>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spTree>
    <p:extLst>
      <p:ext uri="{BB962C8B-B14F-4D97-AF65-F5344CB8AC3E}">
        <p14:creationId xmlns:p14="http://schemas.microsoft.com/office/powerpoint/2010/main" val="3262898877"/>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F4912-0C3A-456C-9ADB-CB2688F40E57}"/>
              </a:ext>
            </a:extLst>
          </p:cNvPr>
          <p:cNvSpPr>
            <a:spLocks noGrp="1"/>
          </p:cNvSpPr>
          <p:nvPr>
            <p:ph type="title"/>
          </p:nvPr>
        </p:nvSpPr>
        <p:spPr/>
        <p:txBody>
          <a:bodyPr/>
          <a:lstStyle/>
          <a:p>
            <a:r>
              <a:rPr lang="en-US" altLang="zh-CN" dirty="0"/>
              <a:t>Compiler</a:t>
            </a:r>
            <a:r>
              <a:rPr lang="zh-CN" altLang="en-US" dirty="0"/>
              <a:t> </a:t>
            </a:r>
            <a:r>
              <a:rPr lang="en-US" altLang="zh-CN" dirty="0"/>
              <a:t>basic constitution</a:t>
            </a:r>
            <a:endParaRPr lang="en-US" dirty="0"/>
          </a:p>
        </p:txBody>
      </p:sp>
      <p:pic>
        <p:nvPicPr>
          <p:cNvPr id="9" name="图片 8">
            <a:extLst>
              <a:ext uri="{FF2B5EF4-FFF2-40B4-BE49-F238E27FC236}">
                <a16:creationId xmlns:a16="http://schemas.microsoft.com/office/drawing/2014/main" id="{3828958F-392B-5C40-B4E0-C2A56BF9E1AC}"/>
              </a:ext>
            </a:extLst>
          </p:cNvPr>
          <p:cNvPicPr>
            <a:picLocks noChangeAspect="1"/>
          </p:cNvPicPr>
          <p:nvPr/>
        </p:nvPicPr>
        <p:blipFill>
          <a:blip r:embed="rId3"/>
          <a:stretch>
            <a:fillRect/>
          </a:stretch>
        </p:blipFill>
        <p:spPr>
          <a:xfrm>
            <a:off x="672991" y="1916832"/>
            <a:ext cx="10850779" cy="3408061"/>
          </a:xfrm>
          <a:prstGeom prst="rect">
            <a:avLst/>
          </a:prstGeom>
        </p:spPr>
      </p:pic>
    </p:spTree>
    <p:extLst>
      <p:ext uri="{BB962C8B-B14F-4D97-AF65-F5344CB8AC3E}">
        <p14:creationId xmlns:p14="http://schemas.microsoft.com/office/powerpoint/2010/main" val="1375433184"/>
      </p:ext>
    </p:extLst>
  </p:cSld>
  <p:clrMapOvr>
    <a:masterClrMapping/>
  </p:clrMapOvr>
  <mc:AlternateContent xmlns:mc="http://schemas.openxmlformats.org/markup-compatibility/2006" xmlns:p159="http://schemas.microsoft.com/office/powerpoint/2015/09/main">
    <mc:Choice Requires="p159">
      <p:transition spd="slow" advClick="0" advTm="8000">
        <p159:morph option="byObject"/>
      </p:transition>
    </mc:Choice>
    <mc:Fallback xmlns="">
      <p:transition spd="slow" advClick="0" advTm="8000">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MH_CONTENTSID" val="509"/>
  <p:tag name="MH_SECTIONID" val="510,511,512,513,514,515,516,517,518,"/>
  <p:tag name="ISPRING_RESOURCE_PATHS_HASH_2" val="2db23b942c62c2c4cb60aef5a1d9cb0bf3ec243"/>
  <p:tag name="ISPRING_RESOURCE_PATHS_HASH_PRESENTER" val="90ea96664a412a4b1669132765de5862514a1fa"/>
</p:tagLst>
</file>

<file path=ppt/theme/theme1.xml><?xml version="1.0" encoding="utf-8"?>
<a:theme xmlns:a="http://schemas.openxmlformats.org/drawingml/2006/main" name="Title1">
  <a:themeElements>
    <a:clrScheme name="蓝色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itle2">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content01">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Content02">
  <a:themeElements>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fontScheme name="暗香扑面">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majorFont>
      <a:minorFont>
        <a:latin typeface="Franklin Gothic Book"/>
        <a:ea typeface=""/>
        <a:cs typeface=""/>
        <a:font script="Jpan" typeface="HG創英角ｺﾞｼｯｸUB"/>
        <a:font script="Hang" typeface="맑은 고딕"/>
        <a:font script="Hans" typeface="黑体"/>
        <a:font script="Hant" typeface="新細明體"/>
        <a:font script="Arab" typeface="Arial"/>
        <a:font script="Hebr" typeface="Arial"/>
        <a:font script="Thai" typeface="Cordian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lnDef>
    <a:txDef>
      <a:spPr>
        <a:noFill/>
      </a:spPr>
      <a:bodyPr wrap="square" rtlCol="0">
        <a:spAutoFit/>
      </a:bodyPr>
      <a:lstStyle>
        <a:defPPr>
          <a:buNone/>
          <a:defRPr b="0" dirty="0" err="1" smtClean="0">
            <a:latin typeface="+mn-lt"/>
          </a:defRPr>
        </a:defPPr>
      </a:lstStyle>
    </a:tx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Thankyou">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blank</Template>
  <TotalTime>26589</TotalTime>
  <Words>1581</Words>
  <Application>Microsoft Macintosh PowerPoint</Application>
  <PresentationFormat>自定义</PresentationFormat>
  <Paragraphs>145</Paragraphs>
  <Slides>29</Slides>
  <Notes>8</Notes>
  <HiddenSlides>0</HiddenSlides>
  <MMClips>0</MMClips>
  <ScaleCrop>false</ScaleCrop>
  <HeadingPairs>
    <vt:vector size="6" baseType="variant">
      <vt:variant>
        <vt:lpstr>已用的字体</vt:lpstr>
      </vt:variant>
      <vt:variant>
        <vt:i4>14</vt:i4>
      </vt:variant>
      <vt:variant>
        <vt:lpstr>主题</vt:lpstr>
      </vt:variant>
      <vt:variant>
        <vt:i4>6</vt:i4>
      </vt:variant>
      <vt:variant>
        <vt:lpstr>幻灯片标题</vt:lpstr>
      </vt:variant>
      <vt:variant>
        <vt:i4>29</vt:i4>
      </vt:variant>
    </vt:vector>
  </HeadingPairs>
  <TitlesOfParts>
    <vt:vector size="49" baseType="lpstr">
      <vt:lpstr>黑体</vt:lpstr>
      <vt:lpstr>华文细黑</vt:lpstr>
      <vt:lpstr>微软雅黑</vt:lpstr>
      <vt:lpstr>微软雅黑</vt:lpstr>
      <vt:lpstr>FrutigerNext LT Bold</vt:lpstr>
      <vt:lpstr>FrutigerNext LT Light</vt:lpstr>
      <vt:lpstr>FrutigerNext LT Medium</vt:lpstr>
      <vt:lpstr>GEETYPE-SkyGB-Flash Reguar</vt:lpstr>
      <vt:lpstr>Segoe UI</vt:lpstr>
      <vt:lpstr>Arial</vt:lpstr>
      <vt:lpstr>Calibri</vt:lpstr>
      <vt:lpstr>Futura Medium</vt:lpstr>
      <vt:lpstr>Gill Sans MT</vt:lpstr>
      <vt:lpstr>Wingdings</vt:lpstr>
      <vt:lpstr>Title1</vt:lpstr>
      <vt:lpstr>Title2</vt:lpstr>
      <vt:lpstr>content01</vt:lpstr>
      <vt:lpstr>Content02</vt:lpstr>
      <vt:lpstr>code01</vt:lpstr>
      <vt:lpstr>Thankyou</vt:lpstr>
      <vt:lpstr>AI编译器系列</vt:lpstr>
      <vt:lpstr>PowerPoint 演示文稿</vt:lpstr>
      <vt:lpstr>PowerPoint 演示文稿</vt:lpstr>
      <vt:lpstr>Complicate Ecosystem</vt:lpstr>
      <vt:lpstr>Apple needs find a way out</vt:lpstr>
      <vt:lpstr>Apple needs find a way out</vt:lpstr>
      <vt:lpstr>Apple met LLVM</vt:lpstr>
      <vt:lpstr>Apple met LLVM</vt:lpstr>
      <vt:lpstr>Compiler basic constitution</vt:lpstr>
      <vt:lpstr>Traditional Compiler vs Modern Compiler</vt:lpstr>
      <vt:lpstr>Computer Language stacks</vt:lpstr>
      <vt:lpstr>Traditional Compiler vs Modern Compiler</vt:lpstr>
      <vt:lpstr>What is LLVM</vt:lpstr>
      <vt:lpstr>PowerPoint 演示文稿</vt:lpstr>
      <vt:lpstr>Lib base LLVM</vt:lpstr>
      <vt:lpstr>LLVM vs GCC</vt:lpstr>
      <vt:lpstr>What I see the different like this ...</vt:lpstr>
      <vt:lpstr>PowerPoint 演示文稿</vt:lpstr>
      <vt:lpstr>Which compilers do your regularly use?</vt:lpstr>
      <vt:lpstr>LLVM Architecture</vt:lpstr>
      <vt:lpstr>LLVM Architecture</vt:lpstr>
      <vt:lpstr>LLVM Architecture</vt:lpstr>
      <vt:lpstr>Pro's of GCC vs Clang</vt:lpstr>
      <vt:lpstr>Pro's of Clang vs GCC</vt:lpstr>
      <vt:lpstr>How to run…</vt:lpstr>
      <vt:lpstr>PowerPoint 演示文稿</vt:lpstr>
      <vt:lpstr>How to run…</vt:lpstr>
      <vt:lpstr>How to run…</vt:lpstr>
      <vt:lpstr>PowerPoint 演示文稿</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COE延伸拉美北地区部试点小结：COE和HRBP协同关系</dc:title>
  <dc:creator>c00123705</dc:creator>
  <cp:lastModifiedBy>zomi</cp:lastModifiedBy>
  <cp:revision>3757</cp:revision>
  <dcterms:created xsi:type="dcterms:W3CDTF">2015-01-14T10:38:57Z</dcterms:created>
  <dcterms:modified xsi:type="dcterms:W3CDTF">2022-11-23T05:01:35Z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s_pID_725343">
    <vt:lpwstr>(4)+mRI5gXQHovmfVtvGi8YEj8MNucGyGqF6+S9e0Cq/oHdRt7j1cQpCgfR2wT34wXo3ifSLdp2_x000d_
yKWO99KTItGSQ+TlzeBGJwsp349jT3IYFg4uIIAGN1Sr6+zVCJQ83zqXieIpRC0ddyp00XIe_x000d_
AGQKlhgmFM3HQOYoMc7WxtsaVOvJxMXiHg0qf/nNhokoPB4Wp9r/kNZ90e1txeJqHcJWACTu_x000d_
VqQv5ACQ2nD4EZ87NP</vt:lpwstr>
  </property>
  <property fmtid="{D5CDD505-2E9C-101B-9397-08002B2CF9AE}" pid="3" name="_ms_pID_7253431">
    <vt:lpwstr>px3Ik0ZLGzfQzcCJsqyA3kvMOARvCMBL8Dhd75pjtmUV1aC6+8Ocxe_x000d_
bTa5I8Vdm6Kj28DsD6+YWqoh2lvpINNVtub7jghbMZ2e2pMxL4FAIVSA3xq1LicoEfUbh+E3_x000d_
+mvpI/wSYvDz2t8u1JHubKvNV7JNQUiW7iXzGhZb8OEDRGzgpz/C2sKYFd3zk/zuyM8TKKtY_x000d_
I+kyilpsAB3ZpR2buezpdf7vRdHbktFqV01V</vt:lpwstr>
  </property>
  <property fmtid="{D5CDD505-2E9C-101B-9397-08002B2CF9AE}" pid="4" name="_ms_pID_7253432">
    <vt:lpwstr>bPscNl73h+KBMIOAsGC5BjFPwGo4c9Erl1dl_x000d_
vs9OFVH4nUw6/t2aDq73yszRyL3FPUhqCxmmmuwVQHBnVOI56+ChAskHL52OZcAKavGhiXII_x000d_
aFSH+fQOLCuyhbAuBRYHGK3Tn2LIm/L/CRUstyABzM1b5HQdNsEncFPMhWribToTFsuj6hAo_x000d_
mvmyMQyM4tgghZnUKjGMVJQFQC0Bt2gS/+gcFl+EcP/wCA/uiZjETW</vt:lpwstr>
  </property>
  <property fmtid="{D5CDD505-2E9C-101B-9397-08002B2CF9AE}" pid="5" name="_ms_pID_7253433">
    <vt:lpwstr>9m</vt:lpwstr>
  </property>
  <property fmtid="{D5CDD505-2E9C-101B-9397-08002B2CF9AE}" pid="6" name="_new_ms_pID_72543">
    <vt:lpwstr>(4)hSH1c7EeH9DQqfYMTIReoPFik6LFaxH3KwskLNIU0YKIhjwHvVEjrpLWRqV7uIyGpejSF8KM
sv86SGgn9Ir3TkqYRrjdIwEgKGc4A/21HNjhA2K4aoeLYit94NfPUr2W3WEAwlLGrM1fDZ2+
VFZBqGvXyVklZplNn/LLsIUC6LHdqFRGfGSjLAeWNtF9b8dKkx0pCePVo4XRx0wmYPE7Ybyl
GTFmfROjjlVgxbal9i</vt:lpwstr>
  </property>
  <property fmtid="{D5CDD505-2E9C-101B-9397-08002B2CF9AE}" pid="7" name="_new_ms_pID_725431">
    <vt:lpwstr>e2wsJP4jz6HOGlkmsPr9lrGo1kEdZbvIAvT2sHKPFPy1mAMY17K9yP
q0z7h3Mbp3oHCSWtHsGqtMZGqCtdNXLFH4qkTcCVLG6h+BsdkQxjO07TYTq5Xj8+TJlSzdNN
pMLgrzfz+fBNdlRPF7WOfUxHtG9eDQfvfWuoRi3/et3FopfT6kW3iU3/ejNmFH4uNHwRL6EZ
AI10ZwDNh7NCRWyFwLeK4XdI6tcHp0GpM6H/</vt:lpwstr>
  </property>
  <property fmtid="{D5CDD505-2E9C-101B-9397-08002B2CF9AE}" pid="8" name="_new_ms_pID_725432">
    <vt:lpwstr>nQWu2vqa8qQgkzWaIlPHeRTXlXVESk0CZtQj
TDR3P43mY6wtoRSu00px5Wvzs2/uQ46qlskKVa3qN1K2L/UbjqmW7xRYkNOqqXgDZyPVEPp0
5u9vElhisHqgikUkqWfNvQqUVCqjQjfv7x2S59f1cW3HusQjGp822jmIOkOLJhq/XkGFSwz0
mJ4ECIZN4vmZcUSKwGbG2hxH/RQgoDyJx3IqMvPJstAjkAnmymPksH</vt:lpwstr>
  </property>
  <property fmtid="{D5CDD505-2E9C-101B-9397-08002B2CF9AE}" pid="9" name="_new_ms_pID_725433">
    <vt:lpwstr>/MFPS8s5615+AVDMpW
6G8LCA==</vt:lpwstr>
  </property>
  <property fmtid="{D5CDD505-2E9C-101B-9397-08002B2CF9AE}" pid="10" name="_2015_ms_pID_725343">
    <vt:lpwstr>(3)zMsu/D25T2549d4QwE/oB6Z3XT7Unuaugg9BbDn5SnyEftC7v3E9spTa1olQkAXsJ9oT7h2Z
Jt8YNy5B9OKOHsrp28hovBtFwQzGWnvf+nShjaUK66j1hVLwD8UGIpbL0t54/PLP6pmQTNl7
2AFreNXTUy4ADSEZkjM3+KP0iSp5FOg2DEt6ChWCxV2UD3ha78Wlic5m4ZrgUGFu2gxAVNyC
JNXz8rGA/UHsXeZLey</vt:lpwstr>
  </property>
  <property fmtid="{D5CDD505-2E9C-101B-9397-08002B2CF9AE}" pid="11" name="_2015_ms_pID_7253431">
    <vt:lpwstr>vw3TuZxZ2fdgMi8rilaYZ7yzdKxXjyfqpdLzw8KTF661sk0erWWMKK
/U4ZcB2Acg/VLjCtxWaPIOEI7zDD3AL8ihu4Z9IOGLXbTzB7eo8CO28VAwtZlTG2MdnkKGRA
3Sfz3JlXufjSwBr3HhN+ss+9pzDdjdMlli8VnecsMywf8v0d5noa2fsX1ZOzNNjp9mvfXS+G
ro6le3DgV0YYx7/s1z9EupudmxnZcgJ4EiqW</vt:lpwstr>
  </property>
  <property fmtid="{D5CDD505-2E9C-101B-9397-08002B2CF9AE}" pid="12" name="_2015_ms_pID_7253432">
    <vt:lpwstr>569ERqO/0SOjte7AUc5Ky+HfaoCatQdKNFLv
JmoHm1l4UzSAh5FH05nwEWqwSArKcrCn3FK4iHe+e/HPJp5DnnQ=</vt:lpwstr>
  </property>
  <property fmtid="{D5CDD505-2E9C-101B-9397-08002B2CF9AE}" pid="13" name="_readonly">
    <vt:lpwstr/>
  </property>
  <property fmtid="{D5CDD505-2E9C-101B-9397-08002B2CF9AE}" pid="14" name="_change">
    <vt:lpwstr/>
  </property>
  <property fmtid="{D5CDD505-2E9C-101B-9397-08002B2CF9AE}" pid="15" name="_full-control">
    <vt:lpwstr/>
  </property>
  <property fmtid="{D5CDD505-2E9C-101B-9397-08002B2CF9AE}" pid="16" name="sflag">
    <vt:lpwstr>1582504316</vt:lpwstr>
  </property>
</Properties>
</file>